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3" r:id="rId1"/>
  </p:sldMasterIdLst>
  <p:notesMasterIdLst>
    <p:notesMasterId r:id="rId140"/>
  </p:notesMasterIdLst>
  <p:handoutMasterIdLst>
    <p:handoutMasterId r:id="rId141"/>
  </p:handoutMasterIdLst>
  <p:sldIdLst>
    <p:sldId id="448" r:id="rId2"/>
    <p:sldId id="362" r:id="rId3"/>
    <p:sldId id="364" r:id="rId4"/>
    <p:sldId id="523" r:id="rId5"/>
    <p:sldId id="366" r:id="rId6"/>
    <p:sldId id="390" r:id="rId7"/>
    <p:sldId id="367" r:id="rId8"/>
    <p:sldId id="548" r:id="rId9"/>
    <p:sldId id="368" r:id="rId10"/>
    <p:sldId id="370" r:id="rId11"/>
    <p:sldId id="372" r:id="rId12"/>
    <p:sldId id="463" r:id="rId13"/>
    <p:sldId id="375" r:id="rId14"/>
    <p:sldId id="377" r:id="rId15"/>
    <p:sldId id="378" r:id="rId16"/>
    <p:sldId id="634" r:id="rId17"/>
    <p:sldId id="681" r:id="rId18"/>
    <p:sldId id="764" r:id="rId19"/>
    <p:sldId id="668" r:id="rId20"/>
    <p:sldId id="765" r:id="rId21"/>
    <p:sldId id="552" r:id="rId22"/>
    <p:sldId id="584" r:id="rId23"/>
    <p:sldId id="380" r:id="rId24"/>
    <p:sldId id="705" r:id="rId25"/>
    <p:sldId id="387" r:id="rId26"/>
    <p:sldId id="381" r:id="rId27"/>
    <p:sldId id="382" r:id="rId28"/>
    <p:sldId id="383" r:id="rId29"/>
    <p:sldId id="376" r:id="rId30"/>
    <p:sldId id="384" r:id="rId31"/>
    <p:sldId id="721" r:id="rId32"/>
    <p:sldId id="715" r:id="rId33"/>
    <p:sldId id="550" r:id="rId34"/>
    <p:sldId id="549" r:id="rId35"/>
    <p:sldId id="472" r:id="rId36"/>
    <p:sldId id="389" r:id="rId37"/>
    <p:sldId id="772" r:id="rId38"/>
    <p:sldId id="699" r:id="rId39"/>
    <p:sldId id="771" r:id="rId40"/>
    <p:sldId id="505" r:id="rId41"/>
    <p:sldId id="406" r:id="rId42"/>
    <p:sldId id="400" r:id="rId43"/>
    <p:sldId id="677" r:id="rId44"/>
    <p:sldId id="630" r:id="rId45"/>
    <p:sldId id="682" r:id="rId46"/>
    <p:sldId id="358" r:id="rId47"/>
    <p:sldId id="413" r:id="rId48"/>
    <p:sldId id="414" r:id="rId49"/>
    <p:sldId id="618" r:id="rId50"/>
    <p:sldId id="603" r:id="rId51"/>
    <p:sldId id="419" r:id="rId52"/>
    <p:sldId id="420" r:id="rId53"/>
    <p:sldId id="421" r:id="rId54"/>
    <p:sldId id="422" r:id="rId55"/>
    <p:sldId id="423" r:id="rId56"/>
    <p:sldId id="424" r:id="rId57"/>
    <p:sldId id="617" r:id="rId58"/>
    <p:sldId id="598" r:id="rId59"/>
    <p:sldId id="386" r:id="rId60"/>
    <p:sldId id="708" r:id="rId61"/>
    <p:sldId id="399" r:id="rId62"/>
    <p:sldId id="483" r:id="rId63"/>
    <p:sldId id="648" r:id="rId64"/>
    <p:sldId id="649" r:id="rId65"/>
    <p:sldId id="680" r:id="rId66"/>
    <p:sldId id="320" r:id="rId67"/>
    <p:sldId id="287" r:id="rId68"/>
    <p:sldId id="296" r:id="rId69"/>
    <p:sldId id="318" r:id="rId70"/>
    <p:sldId id="319" r:id="rId71"/>
    <p:sldId id="288" r:id="rId72"/>
    <p:sldId id="568" r:id="rId73"/>
    <p:sldId id="317" r:id="rId74"/>
    <p:sldId id="427" r:id="rId75"/>
    <p:sldId id="428" r:id="rId76"/>
    <p:sldId id="289" r:id="rId77"/>
    <p:sldId id="429" r:id="rId78"/>
    <p:sldId id="298" r:id="rId79"/>
    <p:sldId id="465" r:id="rId80"/>
    <p:sldId id="643" r:id="rId81"/>
    <p:sldId id="316" r:id="rId82"/>
    <p:sldId id="671" r:id="rId83"/>
    <p:sldId id="281" r:id="rId84"/>
    <p:sldId id="282" r:id="rId85"/>
    <p:sldId id="299" r:id="rId86"/>
    <p:sldId id="718" r:id="rId87"/>
    <p:sldId id="719" r:id="rId88"/>
    <p:sldId id="557" r:id="rId89"/>
    <p:sldId id="489" r:id="rId90"/>
    <p:sldId id="620" r:id="rId91"/>
    <p:sldId id="466" r:id="rId92"/>
    <p:sldId id="300" r:id="rId93"/>
    <p:sldId id="490" r:id="rId94"/>
    <p:sldId id="295" r:id="rId95"/>
    <p:sldId id="573" r:id="rId96"/>
    <p:sldId id="303" r:id="rId97"/>
    <p:sldId id="301" r:id="rId98"/>
    <p:sldId id="267" r:id="rId99"/>
    <p:sldId id="679" r:id="rId100"/>
    <p:sldId id="656" r:id="rId101"/>
    <p:sldId id="657" r:id="rId102"/>
    <p:sldId id="658" r:id="rId103"/>
    <p:sldId id="732" r:id="rId104"/>
    <p:sldId id="734" r:id="rId105"/>
    <p:sldId id="766" r:id="rId106"/>
    <p:sldId id="767" r:id="rId107"/>
    <p:sldId id="768" r:id="rId108"/>
    <p:sldId id="740" r:id="rId109"/>
    <p:sldId id="741" r:id="rId110"/>
    <p:sldId id="769" r:id="rId111"/>
    <p:sldId id="537" r:id="rId112"/>
    <p:sldId id="742" r:id="rId113"/>
    <p:sldId id="770" r:id="rId114"/>
    <p:sldId id="754" r:id="rId115"/>
    <p:sldId id="755" r:id="rId116"/>
    <p:sldId id="756" r:id="rId117"/>
    <p:sldId id="757" r:id="rId118"/>
    <p:sldId id="758" r:id="rId119"/>
    <p:sldId id="759" r:id="rId120"/>
    <p:sldId id="760" r:id="rId121"/>
    <p:sldId id="761" r:id="rId122"/>
    <p:sldId id="539" r:id="rId123"/>
    <p:sldId id="486" r:id="rId124"/>
    <p:sldId id="335" r:id="rId125"/>
    <p:sldId id="631" r:id="rId126"/>
    <p:sldId id="336" r:id="rId127"/>
    <p:sldId id="661" r:id="rId128"/>
    <p:sldId id="312" r:id="rId129"/>
    <p:sldId id="348" r:id="rId130"/>
    <p:sldId id="344" r:id="rId131"/>
    <p:sldId id="346" r:id="rId132"/>
    <p:sldId id="485" r:id="rId133"/>
    <p:sldId id="345" r:id="rId134"/>
    <p:sldId id="338" r:id="rId135"/>
    <p:sldId id="561" r:id="rId136"/>
    <p:sldId id="731" r:id="rId137"/>
    <p:sldId id="453" r:id="rId138"/>
    <p:sldId id="464" r:id="rId139"/>
  </p:sldIdLst>
  <p:sldSz cx="9144000" cy="6858000" type="screen4x3"/>
  <p:notesSz cx="6858000" cy="9144000"/>
  <p:custDataLst>
    <p:tags r:id="rId1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5050"/>
    <a:srgbClr val="E2784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249" autoAdjust="0"/>
    <p:restoredTop sz="89250" autoAdjust="0"/>
  </p:normalViewPr>
  <p:slideViewPr>
    <p:cSldViewPr snapToGrid="0">
      <p:cViewPr varScale="1">
        <p:scale>
          <a:sx n="102" d="100"/>
          <a:sy n="102" d="100"/>
        </p:scale>
        <p:origin x="1230" y="108"/>
      </p:cViewPr>
      <p:guideLst/>
    </p:cSldViewPr>
  </p:slideViewPr>
  <p:outlineViewPr>
    <p:cViewPr>
      <p:scale>
        <a:sx n="33" d="100"/>
        <a:sy n="33" d="100"/>
      </p:scale>
      <p:origin x="0" y="-28421"/>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698D3-A460-42C5-83D0-1E671A2CD12C}" type="doc">
      <dgm:prSet loTypeId="urn:microsoft.com/office/officeart/2005/8/layout/hProcess9" loCatId="process" qsTypeId="urn:microsoft.com/office/officeart/2005/8/quickstyle/simple3" qsCatId="simple" csTypeId="urn:microsoft.com/office/officeart/2005/8/colors/colorful5" csCatId="colorful" phldr="1"/>
      <dgm:spPr/>
    </dgm:pt>
    <dgm:pt modelId="{92670162-BC50-4967-BA04-0228D8867B8D}">
      <dgm:prSet phldrT="[Text]"/>
      <dgm:spPr/>
      <dgm:t>
        <a:bodyPr/>
        <a:lstStyle/>
        <a:p>
          <a:r>
            <a:rPr lang="en-US" b="1" u="sng" dirty="0"/>
            <a:t>Antecedents</a:t>
          </a:r>
        </a:p>
        <a:p>
          <a:r>
            <a:rPr lang="en-US" dirty="0"/>
            <a:t>Conditions preceding behavior</a:t>
          </a:r>
        </a:p>
      </dgm:t>
    </dgm:pt>
    <dgm:pt modelId="{4E2615E6-26D4-4C24-9017-D340999408C4}" type="parTrans" cxnId="{7FEF994B-8DB8-4E72-91F0-09ED5EFBBC67}">
      <dgm:prSet/>
      <dgm:spPr/>
      <dgm:t>
        <a:bodyPr/>
        <a:lstStyle/>
        <a:p>
          <a:endParaRPr lang="en-US"/>
        </a:p>
      </dgm:t>
    </dgm:pt>
    <dgm:pt modelId="{F5FF6360-1021-44BC-A59B-F12E20927AE1}" type="sibTrans" cxnId="{7FEF994B-8DB8-4E72-91F0-09ED5EFBBC67}">
      <dgm:prSet/>
      <dgm:spPr/>
      <dgm:t>
        <a:bodyPr/>
        <a:lstStyle/>
        <a:p>
          <a:endParaRPr lang="en-US"/>
        </a:p>
      </dgm:t>
    </dgm:pt>
    <dgm:pt modelId="{873A6FFA-CD40-47D1-AC35-02EC5362555D}">
      <dgm:prSet phldrT="[Text]"/>
      <dgm:spPr/>
      <dgm:t>
        <a:bodyPr/>
        <a:lstStyle/>
        <a:p>
          <a:r>
            <a:rPr lang="en-US" b="1" u="sng" dirty="0"/>
            <a:t>Behavior</a:t>
          </a:r>
        </a:p>
        <a:p>
          <a:r>
            <a:rPr lang="en-US" b="0" u="none" dirty="0"/>
            <a:t>Observable measurable response</a:t>
          </a:r>
        </a:p>
      </dgm:t>
    </dgm:pt>
    <dgm:pt modelId="{D2B90206-E754-487F-90D0-8E59658C3D76}" type="parTrans" cxnId="{B60D9D38-BB6F-42F7-91BB-3FBC23B2A9FD}">
      <dgm:prSet/>
      <dgm:spPr/>
      <dgm:t>
        <a:bodyPr/>
        <a:lstStyle/>
        <a:p>
          <a:endParaRPr lang="en-US"/>
        </a:p>
      </dgm:t>
    </dgm:pt>
    <dgm:pt modelId="{F6C281C7-816D-4D56-BA44-F9F3A1B9303B}" type="sibTrans" cxnId="{B60D9D38-BB6F-42F7-91BB-3FBC23B2A9FD}">
      <dgm:prSet/>
      <dgm:spPr/>
      <dgm:t>
        <a:bodyPr/>
        <a:lstStyle/>
        <a:p>
          <a:endParaRPr lang="en-US"/>
        </a:p>
      </dgm:t>
    </dgm:pt>
    <dgm:pt modelId="{9C9EDD9A-3AE5-4D81-8592-85AB2A59745C}">
      <dgm:prSet phldrT="[Text]"/>
      <dgm:spPr/>
      <dgm:t>
        <a:bodyPr/>
        <a:lstStyle/>
        <a:p>
          <a:r>
            <a:rPr lang="en-US" b="1" u="sng" dirty="0"/>
            <a:t>Consequences</a:t>
          </a:r>
        </a:p>
        <a:p>
          <a:r>
            <a:rPr lang="en-US" b="0" u="none" dirty="0"/>
            <a:t>Outcomes Reinforcement Punishment</a:t>
          </a:r>
        </a:p>
      </dgm:t>
    </dgm:pt>
    <dgm:pt modelId="{0D13B53F-6222-4A00-B7EC-ADBFE05E6FF9}" type="parTrans" cxnId="{52BE0F52-6922-477C-98A0-BCC93DC21B9D}">
      <dgm:prSet/>
      <dgm:spPr/>
      <dgm:t>
        <a:bodyPr/>
        <a:lstStyle/>
        <a:p>
          <a:endParaRPr lang="en-US"/>
        </a:p>
      </dgm:t>
    </dgm:pt>
    <dgm:pt modelId="{F09C5267-2C62-4EB5-90E6-26958B190CAB}" type="sibTrans" cxnId="{52BE0F52-6922-477C-98A0-BCC93DC21B9D}">
      <dgm:prSet/>
      <dgm:spPr/>
      <dgm:t>
        <a:bodyPr/>
        <a:lstStyle/>
        <a:p>
          <a:endParaRPr lang="en-US"/>
        </a:p>
      </dgm:t>
    </dgm:pt>
    <dgm:pt modelId="{4CA49742-3D1D-4743-A778-851F1AEFF04C}" type="pres">
      <dgm:prSet presAssocID="{883698D3-A460-42C5-83D0-1E671A2CD12C}" presName="CompostProcess" presStyleCnt="0">
        <dgm:presLayoutVars>
          <dgm:dir/>
          <dgm:resizeHandles val="exact"/>
        </dgm:presLayoutVars>
      </dgm:prSet>
      <dgm:spPr/>
    </dgm:pt>
    <dgm:pt modelId="{5BC8A5ED-8B21-4F46-A095-7E1C9779A9C8}" type="pres">
      <dgm:prSet presAssocID="{883698D3-A460-42C5-83D0-1E671A2CD12C}" presName="arrow" presStyleLbl="bgShp" presStyleIdx="0" presStyleCnt="1" custLinFactNeighborY="900"/>
      <dgm:spPr/>
    </dgm:pt>
    <dgm:pt modelId="{37534637-DBF1-41D0-B831-322CA14FB43D}" type="pres">
      <dgm:prSet presAssocID="{883698D3-A460-42C5-83D0-1E671A2CD12C}" presName="linearProcess" presStyleCnt="0"/>
      <dgm:spPr/>
    </dgm:pt>
    <dgm:pt modelId="{BA172BF4-95B0-444D-9922-A1342F51FE11}" type="pres">
      <dgm:prSet presAssocID="{92670162-BC50-4967-BA04-0228D8867B8D}" presName="textNode" presStyleLbl="node1" presStyleIdx="0" presStyleCnt="3">
        <dgm:presLayoutVars>
          <dgm:bulletEnabled val="1"/>
        </dgm:presLayoutVars>
      </dgm:prSet>
      <dgm:spPr/>
    </dgm:pt>
    <dgm:pt modelId="{90110212-CC34-48B3-B9CD-031230955A69}" type="pres">
      <dgm:prSet presAssocID="{F5FF6360-1021-44BC-A59B-F12E20927AE1}" presName="sibTrans" presStyleCnt="0"/>
      <dgm:spPr/>
    </dgm:pt>
    <dgm:pt modelId="{D1FE7034-94B1-424A-8E93-7DDFBBBDD6F6}" type="pres">
      <dgm:prSet presAssocID="{873A6FFA-CD40-47D1-AC35-02EC5362555D}" presName="textNode" presStyleLbl="node1" presStyleIdx="1" presStyleCnt="3">
        <dgm:presLayoutVars>
          <dgm:bulletEnabled val="1"/>
        </dgm:presLayoutVars>
      </dgm:prSet>
      <dgm:spPr/>
    </dgm:pt>
    <dgm:pt modelId="{AB74EECE-B1C6-4640-A285-04B28A88AB9F}" type="pres">
      <dgm:prSet presAssocID="{F6C281C7-816D-4D56-BA44-F9F3A1B9303B}" presName="sibTrans" presStyleCnt="0"/>
      <dgm:spPr/>
    </dgm:pt>
    <dgm:pt modelId="{88C8602E-499F-4F10-93CE-7565CD1E1442}" type="pres">
      <dgm:prSet presAssocID="{9C9EDD9A-3AE5-4D81-8592-85AB2A59745C}" presName="textNode" presStyleLbl="node1" presStyleIdx="2" presStyleCnt="3">
        <dgm:presLayoutVars>
          <dgm:bulletEnabled val="1"/>
        </dgm:presLayoutVars>
      </dgm:prSet>
      <dgm:spPr/>
    </dgm:pt>
  </dgm:ptLst>
  <dgm:cxnLst>
    <dgm:cxn modelId="{BF68D606-E2C8-444B-8C08-770001D80C10}" type="presOf" srcId="{873A6FFA-CD40-47D1-AC35-02EC5362555D}" destId="{D1FE7034-94B1-424A-8E93-7DDFBBBDD6F6}" srcOrd="0" destOrd="0" presId="urn:microsoft.com/office/officeart/2005/8/layout/hProcess9"/>
    <dgm:cxn modelId="{72684B2F-F237-4BCC-AE10-560B881596D7}" type="presOf" srcId="{92670162-BC50-4967-BA04-0228D8867B8D}" destId="{BA172BF4-95B0-444D-9922-A1342F51FE11}" srcOrd="0" destOrd="0" presId="urn:microsoft.com/office/officeart/2005/8/layout/hProcess9"/>
    <dgm:cxn modelId="{B60D9D38-BB6F-42F7-91BB-3FBC23B2A9FD}" srcId="{883698D3-A460-42C5-83D0-1E671A2CD12C}" destId="{873A6FFA-CD40-47D1-AC35-02EC5362555D}" srcOrd="1" destOrd="0" parTransId="{D2B90206-E754-487F-90D0-8E59658C3D76}" sibTransId="{F6C281C7-816D-4D56-BA44-F9F3A1B9303B}"/>
    <dgm:cxn modelId="{3808DF64-4223-4735-8AB8-C03E97F8FA54}" type="presOf" srcId="{9C9EDD9A-3AE5-4D81-8592-85AB2A59745C}" destId="{88C8602E-499F-4F10-93CE-7565CD1E1442}" srcOrd="0" destOrd="0" presId="urn:microsoft.com/office/officeart/2005/8/layout/hProcess9"/>
    <dgm:cxn modelId="{7FEF994B-8DB8-4E72-91F0-09ED5EFBBC67}" srcId="{883698D3-A460-42C5-83D0-1E671A2CD12C}" destId="{92670162-BC50-4967-BA04-0228D8867B8D}" srcOrd="0" destOrd="0" parTransId="{4E2615E6-26D4-4C24-9017-D340999408C4}" sibTransId="{F5FF6360-1021-44BC-A59B-F12E20927AE1}"/>
    <dgm:cxn modelId="{FA0FE54C-6349-40BF-AA5F-6E6FCF9D5088}" type="presOf" srcId="{883698D3-A460-42C5-83D0-1E671A2CD12C}" destId="{4CA49742-3D1D-4743-A778-851F1AEFF04C}" srcOrd="0" destOrd="0" presId="urn:microsoft.com/office/officeart/2005/8/layout/hProcess9"/>
    <dgm:cxn modelId="{52BE0F52-6922-477C-98A0-BCC93DC21B9D}" srcId="{883698D3-A460-42C5-83D0-1E671A2CD12C}" destId="{9C9EDD9A-3AE5-4D81-8592-85AB2A59745C}" srcOrd="2" destOrd="0" parTransId="{0D13B53F-6222-4A00-B7EC-ADBFE05E6FF9}" sibTransId="{F09C5267-2C62-4EB5-90E6-26958B190CAB}"/>
    <dgm:cxn modelId="{8E037343-3B01-44AA-97AC-F11E159DCE11}" type="presParOf" srcId="{4CA49742-3D1D-4743-A778-851F1AEFF04C}" destId="{5BC8A5ED-8B21-4F46-A095-7E1C9779A9C8}" srcOrd="0" destOrd="0" presId="urn:microsoft.com/office/officeart/2005/8/layout/hProcess9"/>
    <dgm:cxn modelId="{FC9C6158-88E4-4A4A-BC27-9E1AB1E35DD8}" type="presParOf" srcId="{4CA49742-3D1D-4743-A778-851F1AEFF04C}" destId="{37534637-DBF1-41D0-B831-322CA14FB43D}" srcOrd="1" destOrd="0" presId="urn:microsoft.com/office/officeart/2005/8/layout/hProcess9"/>
    <dgm:cxn modelId="{6B4D5FBF-C415-40BB-B437-D0AB274DC32B}" type="presParOf" srcId="{37534637-DBF1-41D0-B831-322CA14FB43D}" destId="{BA172BF4-95B0-444D-9922-A1342F51FE11}" srcOrd="0" destOrd="0" presId="urn:microsoft.com/office/officeart/2005/8/layout/hProcess9"/>
    <dgm:cxn modelId="{84F54547-493D-425F-8595-A01C639419D5}" type="presParOf" srcId="{37534637-DBF1-41D0-B831-322CA14FB43D}" destId="{90110212-CC34-48B3-B9CD-031230955A69}" srcOrd="1" destOrd="0" presId="urn:microsoft.com/office/officeart/2005/8/layout/hProcess9"/>
    <dgm:cxn modelId="{D1DEA25F-CD55-4200-BBC9-69B2075F7C20}" type="presParOf" srcId="{37534637-DBF1-41D0-B831-322CA14FB43D}" destId="{D1FE7034-94B1-424A-8E93-7DDFBBBDD6F6}" srcOrd="2" destOrd="0" presId="urn:microsoft.com/office/officeart/2005/8/layout/hProcess9"/>
    <dgm:cxn modelId="{2A3BC5F5-ED7B-4D56-99EF-3BB925BE1FB6}" type="presParOf" srcId="{37534637-DBF1-41D0-B831-322CA14FB43D}" destId="{AB74EECE-B1C6-4640-A285-04B28A88AB9F}" srcOrd="3" destOrd="0" presId="urn:microsoft.com/office/officeart/2005/8/layout/hProcess9"/>
    <dgm:cxn modelId="{D737E8BD-CE64-4445-A5FD-E35206036DBC}" type="presParOf" srcId="{37534637-DBF1-41D0-B831-322CA14FB43D}" destId="{88C8602E-499F-4F10-93CE-7565CD1E144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698D3-A460-42C5-83D0-1E671A2CD12C}" type="doc">
      <dgm:prSet loTypeId="urn:microsoft.com/office/officeart/2005/8/layout/hProcess9" loCatId="process" qsTypeId="urn:microsoft.com/office/officeart/2005/8/quickstyle/simple3" qsCatId="simple" csTypeId="urn:microsoft.com/office/officeart/2005/8/colors/colorful5" csCatId="colorful" phldr="1"/>
      <dgm:spPr/>
    </dgm:pt>
    <dgm:pt modelId="{92670162-BC50-4967-BA04-0228D8867B8D}">
      <dgm:prSet phldrT="[Text]"/>
      <dgm:spPr/>
      <dgm:t>
        <a:bodyPr/>
        <a:lstStyle/>
        <a:p>
          <a:r>
            <a:rPr lang="en-US" b="1" u="sng" dirty="0"/>
            <a:t>Antecedents</a:t>
          </a:r>
        </a:p>
        <a:p>
          <a:r>
            <a:rPr lang="en-US" dirty="0"/>
            <a:t>Alone at night, anxious, urge to drink/use</a:t>
          </a:r>
        </a:p>
      </dgm:t>
    </dgm:pt>
    <dgm:pt modelId="{4E2615E6-26D4-4C24-9017-D340999408C4}" type="parTrans" cxnId="{7FEF994B-8DB8-4E72-91F0-09ED5EFBBC67}">
      <dgm:prSet/>
      <dgm:spPr/>
      <dgm:t>
        <a:bodyPr/>
        <a:lstStyle/>
        <a:p>
          <a:endParaRPr lang="en-US"/>
        </a:p>
      </dgm:t>
    </dgm:pt>
    <dgm:pt modelId="{F5FF6360-1021-44BC-A59B-F12E20927AE1}" type="sibTrans" cxnId="{7FEF994B-8DB8-4E72-91F0-09ED5EFBBC67}">
      <dgm:prSet/>
      <dgm:spPr/>
      <dgm:t>
        <a:bodyPr/>
        <a:lstStyle/>
        <a:p>
          <a:endParaRPr lang="en-US"/>
        </a:p>
      </dgm:t>
    </dgm:pt>
    <dgm:pt modelId="{873A6FFA-CD40-47D1-AC35-02EC5362555D}">
      <dgm:prSet phldrT="[Text]"/>
      <dgm:spPr/>
      <dgm:t>
        <a:bodyPr/>
        <a:lstStyle/>
        <a:p>
          <a:r>
            <a:rPr lang="en-US" b="1" u="sng" dirty="0"/>
            <a:t>Behavior</a:t>
          </a:r>
        </a:p>
        <a:p>
          <a:r>
            <a:rPr lang="en-US" b="0" u="none" dirty="0"/>
            <a:t>Drinks alcohol or smokes THC</a:t>
          </a:r>
        </a:p>
      </dgm:t>
    </dgm:pt>
    <dgm:pt modelId="{D2B90206-E754-487F-90D0-8E59658C3D76}" type="parTrans" cxnId="{B60D9D38-BB6F-42F7-91BB-3FBC23B2A9FD}">
      <dgm:prSet/>
      <dgm:spPr/>
      <dgm:t>
        <a:bodyPr/>
        <a:lstStyle/>
        <a:p>
          <a:endParaRPr lang="en-US"/>
        </a:p>
      </dgm:t>
    </dgm:pt>
    <dgm:pt modelId="{F6C281C7-816D-4D56-BA44-F9F3A1B9303B}" type="sibTrans" cxnId="{B60D9D38-BB6F-42F7-91BB-3FBC23B2A9FD}">
      <dgm:prSet/>
      <dgm:spPr/>
      <dgm:t>
        <a:bodyPr/>
        <a:lstStyle/>
        <a:p>
          <a:endParaRPr lang="en-US"/>
        </a:p>
      </dgm:t>
    </dgm:pt>
    <dgm:pt modelId="{9C9EDD9A-3AE5-4D81-8592-85AB2A59745C}">
      <dgm:prSet phldrT="[Text]"/>
      <dgm:spPr/>
      <dgm:t>
        <a:bodyPr/>
        <a:lstStyle/>
        <a:p>
          <a:r>
            <a:rPr lang="en-US" b="1" u="sng" dirty="0"/>
            <a:t>Consequences</a:t>
          </a:r>
        </a:p>
        <a:p>
          <a:r>
            <a:rPr lang="en-US" b="0" u="none" dirty="0"/>
            <a:t>Relief from anxiety and cravings</a:t>
          </a:r>
        </a:p>
      </dgm:t>
    </dgm:pt>
    <dgm:pt modelId="{0D13B53F-6222-4A00-B7EC-ADBFE05E6FF9}" type="parTrans" cxnId="{52BE0F52-6922-477C-98A0-BCC93DC21B9D}">
      <dgm:prSet/>
      <dgm:spPr/>
      <dgm:t>
        <a:bodyPr/>
        <a:lstStyle/>
        <a:p>
          <a:endParaRPr lang="en-US"/>
        </a:p>
      </dgm:t>
    </dgm:pt>
    <dgm:pt modelId="{F09C5267-2C62-4EB5-90E6-26958B190CAB}" type="sibTrans" cxnId="{52BE0F52-6922-477C-98A0-BCC93DC21B9D}">
      <dgm:prSet/>
      <dgm:spPr/>
      <dgm:t>
        <a:bodyPr/>
        <a:lstStyle/>
        <a:p>
          <a:endParaRPr lang="en-US"/>
        </a:p>
      </dgm:t>
    </dgm:pt>
    <dgm:pt modelId="{4CA49742-3D1D-4743-A778-851F1AEFF04C}" type="pres">
      <dgm:prSet presAssocID="{883698D3-A460-42C5-83D0-1E671A2CD12C}" presName="CompostProcess" presStyleCnt="0">
        <dgm:presLayoutVars>
          <dgm:dir/>
          <dgm:resizeHandles val="exact"/>
        </dgm:presLayoutVars>
      </dgm:prSet>
      <dgm:spPr/>
    </dgm:pt>
    <dgm:pt modelId="{5BC8A5ED-8B21-4F46-A095-7E1C9779A9C8}" type="pres">
      <dgm:prSet presAssocID="{883698D3-A460-42C5-83D0-1E671A2CD12C}" presName="arrow" presStyleLbl="bgShp" presStyleIdx="0" presStyleCnt="1"/>
      <dgm:spPr/>
    </dgm:pt>
    <dgm:pt modelId="{37534637-DBF1-41D0-B831-322CA14FB43D}" type="pres">
      <dgm:prSet presAssocID="{883698D3-A460-42C5-83D0-1E671A2CD12C}" presName="linearProcess" presStyleCnt="0"/>
      <dgm:spPr/>
    </dgm:pt>
    <dgm:pt modelId="{BA172BF4-95B0-444D-9922-A1342F51FE11}" type="pres">
      <dgm:prSet presAssocID="{92670162-BC50-4967-BA04-0228D8867B8D}" presName="textNode" presStyleLbl="node1" presStyleIdx="0" presStyleCnt="3">
        <dgm:presLayoutVars>
          <dgm:bulletEnabled val="1"/>
        </dgm:presLayoutVars>
      </dgm:prSet>
      <dgm:spPr/>
    </dgm:pt>
    <dgm:pt modelId="{90110212-CC34-48B3-B9CD-031230955A69}" type="pres">
      <dgm:prSet presAssocID="{F5FF6360-1021-44BC-A59B-F12E20927AE1}" presName="sibTrans" presStyleCnt="0"/>
      <dgm:spPr/>
    </dgm:pt>
    <dgm:pt modelId="{D1FE7034-94B1-424A-8E93-7DDFBBBDD6F6}" type="pres">
      <dgm:prSet presAssocID="{873A6FFA-CD40-47D1-AC35-02EC5362555D}" presName="textNode" presStyleLbl="node1" presStyleIdx="1" presStyleCnt="3">
        <dgm:presLayoutVars>
          <dgm:bulletEnabled val="1"/>
        </dgm:presLayoutVars>
      </dgm:prSet>
      <dgm:spPr/>
    </dgm:pt>
    <dgm:pt modelId="{AB74EECE-B1C6-4640-A285-04B28A88AB9F}" type="pres">
      <dgm:prSet presAssocID="{F6C281C7-816D-4D56-BA44-F9F3A1B9303B}" presName="sibTrans" presStyleCnt="0"/>
      <dgm:spPr/>
    </dgm:pt>
    <dgm:pt modelId="{88C8602E-499F-4F10-93CE-7565CD1E1442}" type="pres">
      <dgm:prSet presAssocID="{9C9EDD9A-3AE5-4D81-8592-85AB2A59745C}" presName="textNode" presStyleLbl="node1" presStyleIdx="2" presStyleCnt="3">
        <dgm:presLayoutVars>
          <dgm:bulletEnabled val="1"/>
        </dgm:presLayoutVars>
      </dgm:prSet>
      <dgm:spPr/>
    </dgm:pt>
  </dgm:ptLst>
  <dgm:cxnLst>
    <dgm:cxn modelId="{73D09910-4E73-4355-9AD6-5B94A83DD404}" type="presOf" srcId="{883698D3-A460-42C5-83D0-1E671A2CD12C}" destId="{4CA49742-3D1D-4743-A778-851F1AEFF04C}" srcOrd="0" destOrd="0" presId="urn:microsoft.com/office/officeart/2005/8/layout/hProcess9"/>
    <dgm:cxn modelId="{741E9C15-6DE8-484C-B0EA-25A886A0CA21}" type="presOf" srcId="{9C9EDD9A-3AE5-4D81-8592-85AB2A59745C}" destId="{88C8602E-499F-4F10-93CE-7565CD1E1442}" srcOrd="0" destOrd="0" presId="urn:microsoft.com/office/officeart/2005/8/layout/hProcess9"/>
    <dgm:cxn modelId="{B60D9D38-BB6F-42F7-91BB-3FBC23B2A9FD}" srcId="{883698D3-A460-42C5-83D0-1E671A2CD12C}" destId="{873A6FFA-CD40-47D1-AC35-02EC5362555D}" srcOrd="1" destOrd="0" parTransId="{D2B90206-E754-487F-90D0-8E59658C3D76}" sibTransId="{F6C281C7-816D-4D56-BA44-F9F3A1B9303B}"/>
    <dgm:cxn modelId="{7FEF994B-8DB8-4E72-91F0-09ED5EFBBC67}" srcId="{883698D3-A460-42C5-83D0-1E671A2CD12C}" destId="{92670162-BC50-4967-BA04-0228D8867B8D}" srcOrd="0" destOrd="0" parTransId="{4E2615E6-26D4-4C24-9017-D340999408C4}" sibTransId="{F5FF6360-1021-44BC-A59B-F12E20927AE1}"/>
    <dgm:cxn modelId="{49449C6E-BD85-44CA-9734-3E8DDBA6514F}" type="presOf" srcId="{92670162-BC50-4967-BA04-0228D8867B8D}" destId="{BA172BF4-95B0-444D-9922-A1342F51FE11}" srcOrd="0" destOrd="0" presId="urn:microsoft.com/office/officeart/2005/8/layout/hProcess9"/>
    <dgm:cxn modelId="{52BE0F52-6922-477C-98A0-BCC93DC21B9D}" srcId="{883698D3-A460-42C5-83D0-1E671A2CD12C}" destId="{9C9EDD9A-3AE5-4D81-8592-85AB2A59745C}" srcOrd="2" destOrd="0" parTransId="{0D13B53F-6222-4A00-B7EC-ADBFE05E6FF9}" sibTransId="{F09C5267-2C62-4EB5-90E6-26958B190CAB}"/>
    <dgm:cxn modelId="{3B0D379C-6B18-43F7-861D-BDC424FECC23}" type="presOf" srcId="{873A6FFA-CD40-47D1-AC35-02EC5362555D}" destId="{D1FE7034-94B1-424A-8E93-7DDFBBBDD6F6}" srcOrd="0" destOrd="0" presId="urn:microsoft.com/office/officeart/2005/8/layout/hProcess9"/>
    <dgm:cxn modelId="{61E4ED13-6D62-47ED-9395-ED61F2B1DD6E}" type="presParOf" srcId="{4CA49742-3D1D-4743-A778-851F1AEFF04C}" destId="{5BC8A5ED-8B21-4F46-A095-7E1C9779A9C8}" srcOrd="0" destOrd="0" presId="urn:microsoft.com/office/officeart/2005/8/layout/hProcess9"/>
    <dgm:cxn modelId="{C0E942F1-4BD2-4307-930C-F9CF247B08BF}" type="presParOf" srcId="{4CA49742-3D1D-4743-A778-851F1AEFF04C}" destId="{37534637-DBF1-41D0-B831-322CA14FB43D}" srcOrd="1" destOrd="0" presId="urn:microsoft.com/office/officeart/2005/8/layout/hProcess9"/>
    <dgm:cxn modelId="{0EFCC36E-41D9-4155-8F02-93F5A98A27A3}" type="presParOf" srcId="{37534637-DBF1-41D0-B831-322CA14FB43D}" destId="{BA172BF4-95B0-444D-9922-A1342F51FE11}" srcOrd="0" destOrd="0" presId="urn:microsoft.com/office/officeart/2005/8/layout/hProcess9"/>
    <dgm:cxn modelId="{105AC128-CA5E-47F5-83DA-48DFE192A8A7}" type="presParOf" srcId="{37534637-DBF1-41D0-B831-322CA14FB43D}" destId="{90110212-CC34-48B3-B9CD-031230955A69}" srcOrd="1" destOrd="0" presId="urn:microsoft.com/office/officeart/2005/8/layout/hProcess9"/>
    <dgm:cxn modelId="{AADCC8B8-8C42-4BD0-892F-0474544780A3}" type="presParOf" srcId="{37534637-DBF1-41D0-B831-322CA14FB43D}" destId="{D1FE7034-94B1-424A-8E93-7DDFBBBDD6F6}" srcOrd="2" destOrd="0" presId="urn:microsoft.com/office/officeart/2005/8/layout/hProcess9"/>
    <dgm:cxn modelId="{C3F533FA-8ACA-4F4D-A748-B4E676C8B408}" type="presParOf" srcId="{37534637-DBF1-41D0-B831-322CA14FB43D}" destId="{AB74EECE-B1C6-4640-A285-04B28A88AB9F}" srcOrd="3" destOrd="0" presId="urn:microsoft.com/office/officeart/2005/8/layout/hProcess9"/>
    <dgm:cxn modelId="{EBFC7DFD-E645-4BA6-BCAC-81E2A940FA61}" type="presParOf" srcId="{37534637-DBF1-41D0-B831-322CA14FB43D}" destId="{88C8602E-499F-4F10-93CE-7565CD1E144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698D3-A460-42C5-83D0-1E671A2CD12C}" type="doc">
      <dgm:prSet loTypeId="urn:microsoft.com/office/officeart/2005/8/layout/hProcess9" loCatId="process" qsTypeId="urn:microsoft.com/office/officeart/2005/8/quickstyle/simple3" qsCatId="simple" csTypeId="urn:microsoft.com/office/officeart/2005/8/colors/colorful5" csCatId="colorful" phldr="1"/>
      <dgm:spPr/>
    </dgm:pt>
    <dgm:pt modelId="{92670162-BC50-4967-BA04-0228D8867B8D}">
      <dgm:prSet phldrT="[Text]"/>
      <dgm:spPr/>
      <dgm:t>
        <a:bodyPr/>
        <a:lstStyle/>
        <a:p>
          <a:r>
            <a:rPr lang="en-US" b="1" u="sng" dirty="0"/>
            <a:t>Antecedents</a:t>
          </a:r>
        </a:p>
        <a:p>
          <a:r>
            <a:rPr lang="en-US" dirty="0"/>
            <a:t>Alone at night, anxious, urge to drink/use</a:t>
          </a:r>
        </a:p>
      </dgm:t>
    </dgm:pt>
    <dgm:pt modelId="{4E2615E6-26D4-4C24-9017-D340999408C4}" type="parTrans" cxnId="{7FEF994B-8DB8-4E72-91F0-09ED5EFBBC67}">
      <dgm:prSet/>
      <dgm:spPr/>
      <dgm:t>
        <a:bodyPr/>
        <a:lstStyle/>
        <a:p>
          <a:endParaRPr lang="en-US"/>
        </a:p>
      </dgm:t>
    </dgm:pt>
    <dgm:pt modelId="{F5FF6360-1021-44BC-A59B-F12E20927AE1}" type="sibTrans" cxnId="{7FEF994B-8DB8-4E72-91F0-09ED5EFBBC67}">
      <dgm:prSet/>
      <dgm:spPr/>
      <dgm:t>
        <a:bodyPr/>
        <a:lstStyle/>
        <a:p>
          <a:endParaRPr lang="en-US"/>
        </a:p>
      </dgm:t>
    </dgm:pt>
    <dgm:pt modelId="{873A6FFA-CD40-47D1-AC35-02EC5362555D}">
      <dgm:prSet phldrT="[Text]"/>
      <dgm:spPr/>
      <dgm:t>
        <a:bodyPr/>
        <a:lstStyle/>
        <a:p>
          <a:r>
            <a:rPr lang="en-US" b="1" u="sng" dirty="0"/>
            <a:t>Behavior</a:t>
          </a:r>
        </a:p>
        <a:p>
          <a:r>
            <a:rPr lang="en-US" b="0" u="none" dirty="0"/>
            <a:t>Call friend</a:t>
          </a:r>
        </a:p>
        <a:p>
          <a:r>
            <a:rPr lang="en-US" b="0" u="none" dirty="0"/>
            <a:t>Go to meeting</a:t>
          </a:r>
        </a:p>
      </dgm:t>
    </dgm:pt>
    <dgm:pt modelId="{D2B90206-E754-487F-90D0-8E59658C3D76}" type="parTrans" cxnId="{B60D9D38-BB6F-42F7-91BB-3FBC23B2A9FD}">
      <dgm:prSet/>
      <dgm:spPr/>
      <dgm:t>
        <a:bodyPr/>
        <a:lstStyle/>
        <a:p>
          <a:endParaRPr lang="en-US"/>
        </a:p>
      </dgm:t>
    </dgm:pt>
    <dgm:pt modelId="{F6C281C7-816D-4D56-BA44-F9F3A1B9303B}" type="sibTrans" cxnId="{B60D9D38-BB6F-42F7-91BB-3FBC23B2A9FD}">
      <dgm:prSet/>
      <dgm:spPr/>
      <dgm:t>
        <a:bodyPr/>
        <a:lstStyle/>
        <a:p>
          <a:endParaRPr lang="en-US"/>
        </a:p>
      </dgm:t>
    </dgm:pt>
    <dgm:pt modelId="{9C9EDD9A-3AE5-4D81-8592-85AB2A59745C}">
      <dgm:prSet phldrT="[Text]"/>
      <dgm:spPr/>
      <dgm:t>
        <a:bodyPr/>
        <a:lstStyle/>
        <a:p>
          <a:r>
            <a:rPr lang="en-US" b="1" u="sng" dirty="0"/>
            <a:t>Consequences</a:t>
          </a:r>
        </a:p>
        <a:p>
          <a:r>
            <a:rPr lang="en-US" b="0" u="none" dirty="0"/>
            <a:t>Relational</a:t>
          </a:r>
        </a:p>
        <a:p>
          <a:r>
            <a:rPr lang="en-US" b="0" u="none" dirty="0"/>
            <a:t> Fulfillment</a:t>
          </a:r>
        </a:p>
      </dgm:t>
    </dgm:pt>
    <dgm:pt modelId="{0D13B53F-6222-4A00-B7EC-ADBFE05E6FF9}" type="parTrans" cxnId="{52BE0F52-6922-477C-98A0-BCC93DC21B9D}">
      <dgm:prSet/>
      <dgm:spPr/>
      <dgm:t>
        <a:bodyPr/>
        <a:lstStyle/>
        <a:p>
          <a:endParaRPr lang="en-US"/>
        </a:p>
      </dgm:t>
    </dgm:pt>
    <dgm:pt modelId="{F09C5267-2C62-4EB5-90E6-26958B190CAB}" type="sibTrans" cxnId="{52BE0F52-6922-477C-98A0-BCC93DC21B9D}">
      <dgm:prSet/>
      <dgm:spPr/>
      <dgm:t>
        <a:bodyPr/>
        <a:lstStyle/>
        <a:p>
          <a:endParaRPr lang="en-US"/>
        </a:p>
      </dgm:t>
    </dgm:pt>
    <dgm:pt modelId="{4CA49742-3D1D-4743-A778-851F1AEFF04C}" type="pres">
      <dgm:prSet presAssocID="{883698D3-A460-42C5-83D0-1E671A2CD12C}" presName="CompostProcess" presStyleCnt="0">
        <dgm:presLayoutVars>
          <dgm:dir/>
          <dgm:resizeHandles val="exact"/>
        </dgm:presLayoutVars>
      </dgm:prSet>
      <dgm:spPr/>
    </dgm:pt>
    <dgm:pt modelId="{5BC8A5ED-8B21-4F46-A095-7E1C9779A9C8}" type="pres">
      <dgm:prSet presAssocID="{883698D3-A460-42C5-83D0-1E671A2CD12C}" presName="arrow" presStyleLbl="bgShp" presStyleIdx="0" presStyleCnt="1"/>
      <dgm:spPr/>
    </dgm:pt>
    <dgm:pt modelId="{37534637-DBF1-41D0-B831-322CA14FB43D}" type="pres">
      <dgm:prSet presAssocID="{883698D3-A460-42C5-83D0-1E671A2CD12C}" presName="linearProcess" presStyleCnt="0"/>
      <dgm:spPr/>
    </dgm:pt>
    <dgm:pt modelId="{BA172BF4-95B0-444D-9922-A1342F51FE11}" type="pres">
      <dgm:prSet presAssocID="{92670162-BC50-4967-BA04-0228D8867B8D}" presName="textNode" presStyleLbl="node1" presStyleIdx="0" presStyleCnt="3">
        <dgm:presLayoutVars>
          <dgm:bulletEnabled val="1"/>
        </dgm:presLayoutVars>
      </dgm:prSet>
      <dgm:spPr/>
    </dgm:pt>
    <dgm:pt modelId="{90110212-CC34-48B3-B9CD-031230955A69}" type="pres">
      <dgm:prSet presAssocID="{F5FF6360-1021-44BC-A59B-F12E20927AE1}" presName="sibTrans" presStyleCnt="0"/>
      <dgm:spPr/>
    </dgm:pt>
    <dgm:pt modelId="{D1FE7034-94B1-424A-8E93-7DDFBBBDD6F6}" type="pres">
      <dgm:prSet presAssocID="{873A6FFA-CD40-47D1-AC35-02EC5362555D}" presName="textNode" presStyleLbl="node1" presStyleIdx="1" presStyleCnt="3">
        <dgm:presLayoutVars>
          <dgm:bulletEnabled val="1"/>
        </dgm:presLayoutVars>
      </dgm:prSet>
      <dgm:spPr/>
    </dgm:pt>
    <dgm:pt modelId="{AB74EECE-B1C6-4640-A285-04B28A88AB9F}" type="pres">
      <dgm:prSet presAssocID="{F6C281C7-816D-4D56-BA44-F9F3A1B9303B}" presName="sibTrans" presStyleCnt="0"/>
      <dgm:spPr/>
    </dgm:pt>
    <dgm:pt modelId="{88C8602E-499F-4F10-93CE-7565CD1E1442}" type="pres">
      <dgm:prSet presAssocID="{9C9EDD9A-3AE5-4D81-8592-85AB2A59745C}" presName="textNode" presStyleLbl="node1" presStyleIdx="2" presStyleCnt="3">
        <dgm:presLayoutVars>
          <dgm:bulletEnabled val="1"/>
        </dgm:presLayoutVars>
      </dgm:prSet>
      <dgm:spPr/>
    </dgm:pt>
  </dgm:ptLst>
  <dgm:cxnLst>
    <dgm:cxn modelId="{B60D9D38-BB6F-42F7-91BB-3FBC23B2A9FD}" srcId="{883698D3-A460-42C5-83D0-1E671A2CD12C}" destId="{873A6FFA-CD40-47D1-AC35-02EC5362555D}" srcOrd="1" destOrd="0" parTransId="{D2B90206-E754-487F-90D0-8E59658C3D76}" sibTransId="{F6C281C7-816D-4D56-BA44-F9F3A1B9303B}"/>
    <dgm:cxn modelId="{7FEF994B-8DB8-4E72-91F0-09ED5EFBBC67}" srcId="{883698D3-A460-42C5-83D0-1E671A2CD12C}" destId="{92670162-BC50-4967-BA04-0228D8867B8D}" srcOrd="0" destOrd="0" parTransId="{4E2615E6-26D4-4C24-9017-D340999408C4}" sibTransId="{F5FF6360-1021-44BC-A59B-F12E20927AE1}"/>
    <dgm:cxn modelId="{48D41871-8326-4394-A242-662701A4B4EE}" type="presOf" srcId="{92670162-BC50-4967-BA04-0228D8867B8D}" destId="{BA172BF4-95B0-444D-9922-A1342F51FE11}" srcOrd="0" destOrd="0" presId="urn:microsoft.com/office/officeart/2005/8/layout/hProcess9"/>
    <dgm:cxn modelId="{52BE0F52-6922-477C-98A0-BCC93DC21B9D}" srcId="{883698D3-A460-42C5-83D0-1E671A2CD12C}" destId="{9C9EDD9A-3AE5-4D81-8592-85AB2A59745C}" srcOrd="2" destOrd="0" parTransId="{0D13B53F-6222-4A00-B7EC-ADBFE05E6FF9}" sibTransId="{F09C5267-2C62-4EB5-90E6-26958B190CAB}"/>
    <dgm:cxn modelId="{879DE253-B3C0-40AB-8286-EFC47A413925}" type="presOf" srcId="{873A6FFA-CD40-47D1-AC35-02EC5362555D}" destId="{D1FE7034-94B1-424A-8E93-7DDFBBBDD6F6}" srcOrd="0" destOrd="0" presId="urn:microsoft.com/office/officeart/2005/8/layout/hProcess9"/>
    <dgm:cxn modelId="{CDB220CB-6E44-4857-8DEC-D7E9F51FCD5B}" type="presOf" srcId="{9C9EDD9A-3AE5-4D81-8592-85AB2A59745C}" destId="{88C8602E-499F-4F10-93CE-7565CD1E1442}" srcOrd="0" destOrd="0" presId="urn:microsoft.com/office/officeart/2005/8/layout/hProcess9"/>
    <dgm:cxn modelId="{95C4A5D7-5D8A-423F-9AD3-86C8E9297AEF}" type="presOf" srcId="{883698D3-A460-42C5-83D0-1E671A2CD12C}" destId="{4CA49742-3D1D-4743-A778-851F1AEFF04C}" srcOrd="0" destOrd="0" presId="urn:microsoft.com/office/officeart/2005/8/layout/hProcess9"/>
    <dgm:cxn modelId="{842E9BB4-2FBD-4732-A34A-0997F5CBAC5D}" type="presParOf" srcId="{4CA49742-3D1D-4743-A778-851F1AEFF04C}" destId="{5BC8A5ED-8B21-4F46-A095-7E1C9779A9C8}" srcOrd="0" destOrd="0" presId="urn:microsoft.com/office/officeart/2005/8/layout/hProcess9"/>
    <dgm:cxn modelId="{3161EC34-6F05-4F2B-8709-3B07F93F8E78}" type="presParOf" srcId="{4CA49742-3D1D-4743-A778-851F1AEFF04C}" destId="{37534637-DBF1-41D0-B831-322CA14FB43D}" srcOrd="1" destOrd="0" presId="urn:microsoft.com/office/officeart/2005/8/layout/hProcess9"/>
    <dgm:cxn modelId="{E5E1104A-6A64-49B4-A458-B6F0DEAC0C7D}" type="presParOf" srcId="{37534637-DBF1-41D0-B831-322CA14FB43D}" destId="{BA172BF4-95B0-444D-9922-A1342F51FE11}" srcOrd="0" destOrd="0" presId="urn:microsoft.com/office/officeart/2005/8/layout/hProcess9"/>
    <dgm:cxn modelId="{733E6621-0C50-46B5-BF90-5201C86FC011}" type="presParOf" srcId="{37534637-DBF1-41D0-B831-322CA14FB43D}" destId="{90110212-CC34-48B3-B9CD-031230955A69}" srcOrd="1" destOrd="0" presId="urn:microsoft.com/office/officeart/2005/8/layout/hProcess9"/>
    <dgm:cxn modelId="{8E7543FC-74EC-4B7E-BAEB-9D135AFA982A}" type="presParOf" srcId="{37534637-DBF1-41D0-B831-322CA14FB43D}" destId="{D1FE7034-94B1-424A-8E93-7DDFBBBDD6F6}" srcOrd="2" destOrd="0" presId="urn:microsoft.com/office/officeart/2005/8/layout/hProcess9"/>
    <dgm:cxn modelId="{1AABDA38-9FD9-4814-9423-B28F4021F838}" type="presParOf" srcId="{37534637-DBF1-41D0-B831-322CA14FB43D}" destId="{AB74EECE-B1C6-4640-A285-04B28A88AB9F}" srcOrd="3" destOrd="0" presId="urn:microsoft.com/office/officeart/2005/8/layout/hProcess9"/>
    <dgm:cxn modelId="{33058FCD-9E1E-4BA7-8816-737814626231}" type="presParOf" srcId="{37534637-DBF1-41D0-B831-322CA14FB43D}" destId="{88C8602E-499F-4F10-93CE-7565CD1E144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A8E1F6-A6F6-4B4A-991E-669F22B59537}" type="doc">
      <dgm:prSet loTypeId="urn:microsoft.com/office/officeart/2005/8/layout/chevron2" loCatId="list" qsTypeId="urn:microsoft.com/office/officeart/2005/8/quickstyle/simple3" qsCatId="simple" csTypeId="urn:microsoft.com/office/officeart/2005/8/colors/colorful5" csCatId="colorful" phldr="1"/>
      <dgm:spPr/>
      <dgm:t>
        <a:bodyPr/>
        <a:lstStyle/>
        <a:p>
          <a:endParaRPr lang="en-US"/>
        </a:p>
      </dgm:t>
    </dgm:pt>
    <dgm:pt modelId="{28FF703A-D2C2-4845-955C-A471196BCEFD}">
      <dgm:prSet phldrT="[Text]"/>
      <dgm:spPr/>
      <dgm:t>
        <a:bodyPr/>
        <a:lstStyle/>
        <a:p>
          <a:r>
            <a:rPr lang="en-US"/>
            <a:t>E</a:t>
          </a:r>
        </a:p>
      </dgm:t>
    </dgm:pt>
    <dgm:pt modelId="{0597B65A-7307-4360-BDE0-E9BDE6208BBF}" type="parTrans" cxnId="{DF394651-E3B1-4B25-85A7-50551A911D41}">
      <dgm:prSet/>
      <dgm:spPr/>
      <dgm:t>
        <a:bodyPr/>
        <a:lstStyle/>
        <a:p>
          <a:endParaRPr lang="en-US"/>
        </a:p>
      </dgm:t>
    </dgm:pt>
    <dgm:pt modelId="{94E333C2-E412-47A5-B870-5BA5B5CB3238}" type="sibTrans" cxnId="{DF394651-E3B1-4B25-85A7-50551A911D41}">
      <dgm:prSet/>
      <dgm:spPr/>
      <dgm:t>
        <a:bodyPr/>
        <a:lstStyle/>
        <a:p>
          <a:endParaRPr lang="en-US"/>
        </a:p>
      </dgm:t>
    </dgm:pt>
    <dgm:pt modelId="{D9D61BA4-E64F-4168-9018-B1044D9DB236}">
      <dgm:prSet phldrT="[Text]"/>
      <dgm:spPr/>
      <dgm:t>
        <a:bodyPr/>
        <a:lstStyle/>
        <a:p>
          <a:r>
            <a:rPr lang="en-US" b="1" dirty="0"/>
            <a:t>Experiential</a:t>
          </a:r>
        </a:p>
      </dgm:t>
    </dgm:pt>
    <dgm:pt modelId="{FC949472-6680-433C-87BA-AD7BCE7305D1}" type="parTrans" cxnId="{720040C3-3039-4281-BE2E-54170BF78C1C}">
      <dgm:prSet/>
      <dgm:spPr/>
      <dgm:t>
        <a:bodyPr/>
        <a:lstStyle/>
        <a:p>
          <a:endParaRPr lang="en-US"/>
        </a:p>
      </dgm:t>
    </dgm:pt>
    <dgm:pt modelId="{5B28CD30-A58E-4216-BE19-8A5A6F201755}" type="sibTrans" cxnId="{720040C3-3039-4281-BE2E-54170BF78C1C}">
      <dgm:prSet/>
      <dgm:spPr/>
      <dgm:t>
        <a:bodyPr/>
        <a:lstStyle/>
        <a:p>
          <a:endParaRPr lang="en-US"/>
        </a:p>
      </dgm:t>
    </dgm:pt>
    <dgm:pt modelId="{90A4C770-18A9-498B-AEC2-270AA07302B0}">
      <dgm:prSet phldrT="[Text]"/>
      <dgm:spPr/>
      <dgm:t>
        <a:bodyPr/>
        <a:lstStyle/>
        <a:p>
          <a:r>
            <a:rPr lang="en-US" dirty="0"/>
            <a:t>Orienting toward, relating to, and deriving from experience</a:t>
          </a:r>
        </a:p>
      </dgm:t>
    </dgm:pt>
    <dgm:pt modelId="{8719CBF7-B7D1-4A91-9812-B46B70C60479}" type="parTrans" cxnId="{105ACD52-F9E3-4BF6-9E76-5C223ACF9165}">
      <dgm:prSet/>
      <dgm:spPr/>
      <dgm:t>
        <a:bodyPr/>
        <a:lstStyle/>
        <a:p>
          <a:endParaRPr lang="en-US"/>
        </a:p>
      </dgm:t>
    </dgm:pt>
    <dgm:pt modelId="{63B74CA8-C2B9-48C3-AC0D-3D2E32A55126}" type="sibTrans" cxnId="{105ACD52-F9E3-4BF6-9E76-5C223ACF9165}">
      <dgm:prSet/>
      <dgm:spPr/>
      <dgm:t>
        <a:bodyPr/>
        <a:lstStyle/>
        <a:p>
          <a:endParaRPr lang="en-US"/>
        </a:p>
      </dgm:t>
    </dgm:pt>
    <dgm:pt modelId="{1D8323F4-A664-42C6-B052-2309B43182C6}">
      <dgm:prSet phldrT="[Text]"/>
      <dgm:spPr/>
      <dgm:t>
        <a:bodyPr/>
        <a:lstStyle/>
        <a:p>
          <a:r>
            <a:rPr lang="en-US"/>
            <a:t>P</a:t>
          </a:r>
        </a:p>
      </dgm:t>
    </dgm:pt>
    <dgm:pt modelId="{93B8B1A1-D2C5-4AD5-A1D3-28C402F7175A}" type="parTrans" cxnId="{97150C25-1346-443C-85D0-B3AE2366DCDD}">
      <dgm:prSet/>
      <dgm:spPr/>
      <dgm:t>
        <a:bodyPr/>
        <a:lstStyle/>
        <a:p>
          <a:endParaRPr lang="en-US"/>
        </a:p>
      </dgm:t>
    </dgm:pt>
    <dgm:pt modelId="{9F8462E5-2DE3-4219-B354-49D1192DEEEB}" type="sibTrans" cxnId="{97150C25-1346-443C-85D0-B3AE2366DCDD}">
      <dgm:prSet/>
      <dgm:spPr/>
      <dgm:t>
        <a:bodyPr/>
        <a:lstStyle/>
        <a:p>
          <a:endParaRPr lang="en-US"/>
        </a:p>
      </dgm:t>
    </dgm:pt>
    <dgm:pt modelId="{2BD4171C-039F-49D2-8054-F3C22706CD4A}">
      <dgm:prSet phldrT="[Text]"/>
      <dgm:spPr/>
      <dgm:t>
        <a:bodyPr/>
        <a:lstStyle/>
        <a:p>
          <a:r>
            <a:rPr lang="en-US" b="1"/>
            <a:t>Pragmatic</a:t>
          </a:r>
        </a:p>
      </dgm:t>
    </dgm:pt>
    <dgm:pt modelId="{DE641A0A-9F23-42CA-9B3B-6C527AC9651E}" type="parTrans" cxnId="{C7D32C0A-728B-43C3-ACDB-B021FECC7B34}">
      <dgm:prSet/>
      <dgm:spPr/>
      <dgm:t>
        <a:bodyPr/>
        <a:lstStyle/>
        <a:p>
          <a:endParaRPr lang="en-US"/>
        </a:p>
      </dgm:t>
    </dgm:pt>
    <dgm:pt modelId="{0761B56D-BC98-4EA9-AF03-C974DB3CD004}" type="sibTrans" cxnId="{C7D32C0A-728B-43C3-ACDB-B021FECC7B34}">
      <dgm:prSet/>
      <dgm:spPr/>
      <dgm:t>
        <a:bodyPr/>
        <a:lstStyle/>
        <a:p>
          <a:endParaRPr lang="en-US"/>
        </a:p>
      </dgm:t>
    </dgm:pt>
    <dgm:pt modelId="{9C08A0FE-F719-45B3-9CC2-E30D52778C68}">
      <dgm:prSet phldrT="[Text]"/>
      <dgm:spPr/>
      <dgm:t>
        <a:bodyPr/>
        <a:lstStyle/>
        <a:p>
          <a:r>
            <a:rPr lang="en-US" dirty="0"/>
            <a:t>Responding to what is useful, practical, and/or meaningful</a:t>
          </a:r>
        </a:p>
      </dgm:t>
    </dgm:pt>
    <dgm:pt modelId="{614B6480-5C01-420B-8281-DAD6D6424E82}" type="parTrans" cxnId="{1FCE3369-3E95-4D4A-9A7E-F841CA5C0869}">
      <dgm:prSet/>
      <dgm:spPr/>
      <dgm:t>
        <a:bodyPr/>
        <a:lstStyle/>
        <a:p>
          <a:endParaRPr lang="en-US"/>
        </a:p>
      </dgm:t>
    </dgm:pt>
    <dgm:pt modelId="{0142BBC2-636F-4051-BA38-883B28A56C87}" type="sibTrans" cxnId="{1FCE3369-3E95-4D4A-9A7E-F841CA5C0869}">
      <dgm:prSet/>
      <dgm:spPr/>
      <dgm:t>
        <a:bodyPr/>
        <a:lstStyle/>
        <a:p>
          <a:endParaRPr lang="en-US"/>
        </a:p>
      </dgm:t>
    </dgm:pt>
    <dgm:pt modelId="{49EF0E5B-C92F-401A-8B52-5A87343AAF9A}">
      <dgm:prSet phldrT="[Text]"/>
      <dgm:spPr/>
      <dgm:t>
        <a:bodyPr/>
        <a:lstStyle/>
        <a:p>
          <a:r>
            <a:rPr lang="en-US"/>
            <a:t>I</a:t>
          </a:r>
        </a:p>
      </dgm:t>
    </dgm:pt>
    <dgm:pt modelId="{42EB487A-173E-47FF-A69A-A0E7A6CE3762}" type="parTrans" cxnId="{7398FEE3-F321-40BE-9E7D-178CACC85299}">
      <dgm:prSet/>
      <dgm:spPr/>
      <dgm:t>
        <a:bodyPr/>
        <a:lstStyle/>
        <a:p>
          <a:endParaRPr lang="en-US"/>
        </a:p>
      </dgm:t>
    </dgm:pt>
    <dgm:pt modelId="{9171A029-892D-4B31-A2DC-45FF4C199226}" type="sibTrans" cxnId="{7398FEE3-F321-40BE-9E7D-178CACC85299}">
      <dgm:prSet/>
      <dgm:spPr/>
      <dgm:t>
        <a:bodyPr/>
        <a:lstStyle/>
        <a:p>
          <a:endParaRPr lang="en-US"/>
        </a:p>
      </dgm:t>
    </dgm:pt>
    <dgm:pt modelId="{D92D0F17-3985-4307-85B9-A0BB21761CE0}">
      <dgm:prSet phldrT="[Text]"/>
      <dgm:spPr/>
      <dgm:t>
        <a:bodyPr/>
        <a:lstStyle/>
        <a:p>
          <a:r>
            <a:rPr lang="en-US" b="1"/>
            <a:t>Integrative</a:t>
          </a:r>
        </a:p>
      </dgm:t>
    </dgm:pt>
    <dgm:pt modelId="{E574A341-9593-4A5D-BE20-3752561D2092}" type="parTrans" cxnId="{F9589F98-AA6D-4AFD-9880-440A3256CC8A}">
      <dgm:prSet/>
      <dgm:spPr/>
      <dgm:t>
        <a:bodyPr/>
        <a:lstStyle/>
        <a:p>
          <a:endParaRPr lang="en-US"/>
        </a:p>
      </dgm:t>
    </dgm:pt>
    <dgm:pt modelId="{197464E9-BC57-468F-AF6D-A2D8724FA376}" type="sibTrans" cxnId="{F9589F98-AA6D-4AFD-9880-440A3256CC8A}">
      <dgm:prSet/>
      <dgm:spPr/>
      <dgm:t>
        <a:bodyPr/>
        <a:lstStyle/>
        <a:p>
          <a:endParaRPr lang="en-US"/>
        </a:p>
      </dgm:t>
    </dgm:pt>
    <dgm:pt modelId="{920E5767-9DB0-42CB-8BFC-F19684C546A5}">
      <dgm:prSet phldrT="[Text]"/>
      <dgm:spPr/>
      <dgm:t>
        <a:bodyPr/>
        <a:lstStyle/>
        <a:p>
          <a:r>
            <a:rPr lang="en-US" dirty="0"/>
            <a:t>Approaching language in a cumulative and coherent manner </a:t>
          </a:r>
        </a:p>
      </dgm:t>
    </dgm:pt>
    <dgm:pt modelId="{FFEB3DBC-81F5-4CBB-9326-8B958681AB3D}" type="parTrans" cxnId="{D7401018-0328-4DA3-8A81-77870343D3AB}">
      <dgm:prSet/>
      <dgm:spPr/>
      <dgm:t>
        <a:bodyPr/>
        <a:lstStyle/>
        <a:p>
          <a:endParaRPr lang="en-US"/>
        </a:p>
      </dgm:t>
    </dgm:pt>
    <dgm:pt modelId="{8ADD35BB-4CCE-4E84-B68B-988693DC705A}" type="sibTrans" cxnId="{D7401018-0328-4DA3-8A81-77870343D3AB}">
      <dgm:prSet/>
      <dgm:spPr/>
      <dgm:t>
        <a:bodyPr/>
        <a:lstStyle/>
        <a:p>
          <a:endParaRPr lang="en-US"/>
        </a:p>
      </dgm:t>
    </dgm:pt>
    <dgm:pt modelId="{C3631583-619C-4BEC-8413-BE445DC05611}">
      <dgm:prSet phldrT="[Text]"/>
      <dgm:spPr/>
      <dgm:t>
        <a:bodyPr/>
        <a:lstStyle/>
        <a:p>
          <a:r>
            <a:rPr lang="en-US" b="1"/>
            <a:t>C</a:t>
          </a:r>
        </a:p>
      </dgm:t>
    </dgm:pt>
    <dgm:pt modelId="{64C425B9-EA8F-401D-87A5-C8CAEA7920A2}" type="parTrans" cxnId="{11943960-6D72-4DEF-B469-790A56FD8806}">
      <dgm:prSet/>
      <dgm:spPr/>
      <dgm:t>
        <a:bodyPr/>
        <a:lstStyle/>
        <a:p>
          <a:endParaRPr lang="en-US"/>
        </a:p>
      </dgm:t>
    </dgm:pt>
    <dgm:pt modelId="{9A306ECD-3BB1-4627-AD1C-B80240920793}" type="sibTrans" cxnId="{11943960-6D72-4DEF-B469-790A56FD8806}">
      <dgm:prSet/>
      <dgm:spPr/>
      <dgm:t>
        <a:bodyPr/>
        <a:lstStyle/>
        <a:p>
          <a:endParaRPr lang="en-US"/>
        </a:p>
      </dgm:t>
    </dgm:pt>
    <dgm:pt modelId="{C38F7915-B3DE-45F7-9039-F2585893623D}">
      <dgm:prSet/>
      <dgm:spPr/>
      <dgm:t>
        <a:bodyPr/>
        <a:lstStyle/>
        <a:p>
          <a:r>
            <a:rPr lang="en-US" b="1" dirty="0"/>
            <a:t>Contextual</a:t>
          </a:r>
        </a:p>
      </dgm:t>
    </dgm:pt>
    <dgm:pt modelId="{62BB066C-E291-4BA1-843C-D6537D1DCD21}" type="parTrans" cxnId="{6D4410ED-006F-44A1-8444-4CED894169C1}">
      <dgm:prSet/>
      <dgm:spPr/>
      <dgm:t>
        <a:bodyPr/>
        <a:lstStyle/>
        <a:p>
          <a:endParaRPr lang="en-US"/>
        </a:p>
      </dgm:t>
    </dgm:pt>
    <dgm:pt modelId="{537FBD6A-48CD-4FDF-B036-066460302735}" type="sibTrans" cxnId="{6D4410ED-006F-44A1-8444-4CED894169C1}">
      <dgm:prSet/>
      <dgm:spPr/>
      <dgm:t>
        <a:bodyPr/>
        <a:lstStyle/>
        <a:p>
          <a:endParaRPr lang="en-US"/>
        </a:p>
      </dgm:t>
    </dgm:pt>
    <dgm:pt modelId="{CF188CE4-16CE-4292-87D2-86138B313735}">
      <dgm:prSet/>
      <dgm:spPr/>
      <dgm:t>
        <a:bodyPr/>
        <a:lstStyle/>
        <a:p>
          <a:r>
            <a:rPr lang="en-US" dirty="0"/>
            <a:t>Altering the context to transform stimulus function</a:t>
          </a:r>
        </a:p>
      </dgm:t>
    </dgm:pt>
    <dgm:pt modelId="{08BE8617-585A-499E-B167-4CD7A9C85E13}" type="parTrans" cxnId="{9FF472AA-78BD-4E89-AFCA-C5E9C4D283C2}">
      <dgm:prSet/>
      <dgm:spPr/>
      <dgm:t>
        <a:bodyPr/>
        <a:lstStyle/>
        <a:p>
          <a:endParaRPr lang="en-US"/>
        </a:p>
      </dgm:t>
    </dgm:pt>
    <dgm:pt modelId="{1DC67712-8DC8-44C9-A022-F62A29E6A833}" type="sibTrans" cxnId="{9FF472AA-78BD-4E89-AFCA-C5E9C4D283C2}">
      <dgm:prSet/>
      <dgm:spPr/>
      <dgm:t>
        <a:bodyPr/>
        <a:lstStyle/>
        <a:p>
          <a:endParaRPr lang="en-US"/>
        </a:p>
      </dgm:t>
    </dgm:pt>
    <dgm:pt modelId="{E89A6CCD-A3AA-4084-A9AD-7CE2AEEEFAED}" type="pres">
      <dgm:prSet presAssocID="{18A8E1F6-A6F6-4B4A-991E-669F22B59537}" presName="linearFlow" presStyleCnt="0">
        <dgm:presLayoutVars>
          <dgm:dir/>
          <dgm:animLvl val="lvl"/>
          <dgm:resizeHandles val="exact"/>
        </dgm:presLayoutVars>
      </dgm:prSet>
      <dgm:spPr/>
    </dgm:pt>
    <dgm:pt modelId="{1872331A-495F-40E4-9FE8-AD31C3AEA725}" type="pres">
      <dgm:prSet presAssocID="{28FF703A-D2C2-4845-955C-A471196BCEFD}" presName="composite" presStyleCnt="0"/>
      <dgm:spPr/>
    </dgm:pt>
    <dgm:pt modelId="{F042BC2C-E57E-4258-9BDF-557FC3F2087F}" type="pres">
      <dgm:prSet presAssocID="{28FF703A-D2C2-4845-955C-A471196BCEFD}" presName="parentText" presStyleLbl="alignNode1" presStyleIdx="0" presStyleCnt="4">
        <dgm:presLayoutVars>
          <dgm:chMax val="1"/>
          <dgm:bulletEnabled val="1"/>
        </dgm:presLayoutVars>
      </dgm:prSet>
      <dgm:spPr/>
    </dgm:pt>
    <dgm:pt modelId="{E15AA0D2-AC6A-4F21-9FEE-78E60CE24401}" type="pres">
      <dgm:prSet presAssocID="{28FF703A-D2C2-4845-955C-A471196BCEFD}" presName="descendantText" presStyleLbl="alignAcc1" presStyleIdx="0" presStyleCnt="4">
        <dgm:presLayoutVars>
          <dgm:bulletEnabled val="1"/>
        </dgm:presLayoutVars>
      </dgm:prSet>
      <dgm:spPr/>
    </dgm:pt>
    <dgm:pt modelId="{85AA2A5B-35E4-4D42-BF32-1F67EEAC75FE}" type="pres">
      <dgm:prSet presAssocID="{94E333C2-E412-47A5-B870-5BA5B5CB3238}" presName="sp" presStyleCnt="0"/>
      <dgm:spPr/>
    </dgm:pt>
    <dgm:pt modelId="{84C24BBE-3792-4D7B-B33D-966645E82650}" type="pres">
      <dgm:prSet presAssocID="{1D8323F4-A664-42C6-B052-2309B43182C6}" presName="composite" presStyleCnt="0"/>
      <dgm:spPr/>
    </dgm:pt>
    <dgm:pt modelId="{10AEC22A-45C5-4B1B-8AE8-A03C6EA0A82A}" type="pres">
      <dgm:prSet presAssocID="{1D8323F4-A664-42C6-B052-2309B43182C6}" presName="parentText" presStyleLbl="alignNode1" presStyleIdx="1" presStyleCnt="4">
        <dgm:presLayoutVars>
          <dgm:chMax val="1"/>
          <dgm:bulletEnabled val="1"/>
        </dgm:presLayoutVars>
      </dgm:prSet>
      <dgm:spPr/>
    </dgm:pt>
    <dgm:pt modelId="{F5A2F5B1-1AA5-485A-AB20-C26E8847F49C}" type="pres">
      <dgm:prSet presAssocID="{1D8323F4-A664-42C6-B052-2309B43182C6}" presName="descendantText" presStyleLbl="alignAcc1" presStyleIdx="1" presStyleCnt="4">
        <dgm:presLayoutVars>
          <dgm:bulletEnabled val="1"/>
        </dgm:presLayoutVars>
      </dgm:prSet>
      <dgm:spPr/>
    </dgm:pt>
    <dgm:pt modelId="{F18C8259-8D03-40C8-A46E-1231E2E17DEE}" type="pres">
      <dgm:prSet presAssocID="{9F8462E5-2DE3-4219-B354-49D1192DEEEB}" presName="sp" presStyleCnt="0"/>
      <dgm:spPr/>
    </dgm:pt>
    <dgm:pt modelId="{E486619E-7F35-4556-9FD4-8697397F9214}" type="pres">
      <dgm:prSet presAssocID="{49EF0E5B-C92F-401A-8B52-5A87343AAF9A}" presName="composite" presStyleCnt="0"/>
      <dgm:spPr/>
    </dgm:pt>
    <dgm:pt modelId="{956A1A97-94E9-48D6-94D2-44BE1E6F3488}" type="pres">
      <dgm:prSet presAssocID="{49EF0E5B-C92F-401A-8B52-5A87343AAF9A}" presName="parentText" presStyleLbl="alignNode1" presStyleIdx="2" presStyleCnt="4">
        <dgm:presLayoutVars>
          <dgm:chMax val="1"/>
          <dgm:bulletEnabled val="1"/>
        </dgm:presLayoutVars>
      </dgm:prSet>
      <dgm:spPr/>
    </dgm:pt>
    <dgm:pt modelId="{19BECC7D-6DCA-4EFE-BF98-A62F53B4B2F1}" type="pres">
      <dgm:prSet presAssocID="{49EF0E5B-C92F-401A-8B52-5A87343AAF9A}" presName="descendantText" presStyleLbl="alignAcc1" presStyleIdx="2" presStyleCnt="4">
        <dgm:presLayoutVars>
          <dgm:bulletEnabled val="1"/>
        </dgm:presLayoutVars>
      </dgm:prSet>
      <dgm:spPr/>
    </dgm:pt>
    <dgm:pt modelId="{D3355B98-B255-444D-A374-46B8EA90490D}" type="pres">
      <dgm:prSet presAssocID="{9171A029-892D-4B31-A2DC-45FF4C199226}" presName="sp" presStyleCnt="0"/>
      <dgm:spPr/>
    </dgm:pt>
    <dgm:pt modelId="{E2E1751E-D8DA-4207-B5F1-8C3693B34B4E}" type="pres">
      <dgm:prSet presAssocID="{C3631583-619C-4BEC-8413-BE445DC05611}" presName="composite" presStyleCnt="0"/>
      <dgm:spPr/>
    </dgm:pt>
    <dgm:pt modelId="{E846EF57-D2C7-4B72-8BE1-4872AE206B44}" type="pres">
      <dgm:prSet presAssocID="{C3631583-619C-4BEC-8413-BE445DC05611}" presName="parentText" presStyleLbl="alignNode1" presStyleIdx="3" presStyleCnt="4">
        <dgm:presLayoutVars>
          <dgm:chMax val="1"/>
          <dgm:bulletEnabled val="1"/>
        </dgm:presLayoutVars>
      </dgm:prSet>
      <dgm:spPr/>
    </dgm:pt>
    <dgm:pt modelId="{286D896D-FCC9-4FBC-A2D7-C961D30F8B40}" type="pres">
      <dgm:prSet presAssocID="{C3631583-619C-4BEC-8413-BE445DC05611}" presName="descendantText" presStyleLbl="alignAcc1" presStyleIdx="3" presStyleCnt="4">
        <dgm:presLayoutVars>
          <dgm:bulletEnabled val="1"/>
        </dgm:presLayoutVars>
      </dgm:prSet>
      <dgm:spPr/>
    </dgm:pt>
  </dgm:ptLst>
  <dgm:cxnLst>
    <dgm:cxn modelId="{C7D32C0A-728B-43C3-ACDB-B021FECC7B34}" srcId="{1D8323F4-A664-42C6-B052-2309B43182C6}" destId="{2BD4171C-039F-49D2-8054-F3C22706CD4A}" srcOrd="0" destOrd="0" parTransId="{DE641A0A-9F23-42CA-9B3B-6C527AC9651E}" sibTransId="{0761B56D-BC98-4EA9-AF03-C974DB3CD004}"/>
    <dgm:cxn modelId="{C8E0850E-578E-4A46-9BFF-B25D9255EE2F}" type="presOf" srcId="{1D8323F4-A664-42C6-B052-2309B43182C6}" destId="{10AEC22A-45C5-4B1B-8AE8-A03C6EA0A82A}" srcOrd="0" destOrd="0" presId="urn:microsoft.com/office/officeart/2005/8/layout/chevron2"/>
    <dgm:cxn modelId="{240AAA14-87A2-448E-AA86-DB35E1852ED6}" type="presOf" srcId="{28FF703A-D2C2-4845-955C-A471196BCEFD}" destId="{F042BC2C-E57E-4258-9BDF-557FC3F2087F}" srcOrd="0" destOrd="0" presId="urn:microsoft.com/office/officeart/2005/8/layout/chevron2"/>
    <dgm:cxn modelId="{D7401018-0328-4DA3-8A81-77870343D3AB}" srcId="{D92D0F17-3985-4307-85B9-A0BB21761CE0}" destId="{920E5767-9DB0-42CB-8BFC-F19684C546A5}" srcOrd="0" destOrd="0" parTransId="{FFEB3DBC-81F5-4CBB-9326-8B958681AB3D}" sibTransId="{8ADD35BB-4CCE-4E84-B68B-988693DC705A}"/>
    <dgm:cxn modelId="{E2027C1B-2BE3-446E-A822-BC4113D9D7D1}" type="presOf" srcId="{920E5767-9DB0-42CB-8BFC-F19684C546A5}" destId="{19BECC7D-6DCA-4EFE-BF98-A62F53B4B2F1}" srcOrd="0" destOrd="1" presId="urn:microsoft.com/office/officeart/2005/8/layout/chevron2"/>
    <dgm:cxn modelId="{97150C25-1346-443C-85D0-B3AE2366DCDD}" srcId="{18A8E1F6-A6F6-4B4A-991E-669F22B59537}" destId="{1D8323F4-A664-42C6-B052-2309B43182C6}" srcOrd="1" destOrd="0" parTransId="{93B8B1A1-D2C5-4AD5-A1D3-28C402F7175A}" sibTransId="{9F8462E5-2DE3-4219-B354-49D1192DEEEB}"/>
    <dgm:cxn modelId="{BE523928-80FC-49DE-97B7-FB035B6D49F4}" type="presOf" srcId="{9C08A0FE-F719-45B3-9CC2-E30D52778C68}" destId="{F5A2F5B1-1AA5-485A-AB20-C26E8847F49C}" srcOrd="0" destOrd="1" presId="urn:microsoft.com/office/officeart/2005/8/layout/chevron2"/>
    <dgm:cxn modelId="{A3BC7F3C-5EEC-41F4-89A0-8772713C2A85}" type="presOf" srcId="{CF188CE4-16CE-4292-87D2-86138B313735}" destId="{286D896D-FCC9-4FBC-A2D7-C961D30F8B40}" srcOrd="0" destOrd="1" presId="urn:microsoft.com/office/officeart/2005/8/layout/chevron2"/>
    <dgm:cxn modelId="{EDC25F3D-FB5A-46AF-9104-834A55389858}" type="presOf" srcId="{49EF0E5B-C92F-401A-8B52-5A87343AAF9A}" destId="{956A1A97-94E9-48D6-94D2-44BE1E6F3488}" srcOrd="0" destOrd="0" presId="urn:microsoft.com/office/officeart/2005/8/layout/chevron2"/>
    <dgm:cxn modelId="{11943960-6D72-4DEF-B469-790A56FD8806}" srcId="{18A8E1F6-A6F6-4B4A-991E-669F22B59537}" destId="{C3631583-619C-4BEC-8413-BE445DC05611}" srcOrd="3" destOrd="0" parTransId="{64C425B9-EA8F-401D-87A5-C8CAEA7920A2}" sibTransId="{9A306ECD-3BB1-4627-AD1C-B80240920793}"/>
    <dgm:cxn modelId="{F8544A61-ADC1-4904-B52E-27E0A82F8309}" type="presOf" srcId="{C38F7915-B3DE-45F7-9039-F2585893623D}" destId="{286D896D-FCC9-4FBC-A2D7-C961D30F8B40}" srcOrd="0" destOrd="0" presId="urn:microsoft.com/office/officeart/2005/8/layout/chevron2"/>
    <dgm:cxn modelId="{1FCE3369-3E95-4D4A-9A7E-F841CA5C0869}" srcId="{2BD4171C-039F-49D2-8054-F3C22706CD4A}" destId="{9C08A0FE-F719-45B3-9CC2-E30D52778C68}" srcOrd="0" destOrd="0" parTransId="{614B6480-5C01-420B-8281-DAD6D6424E82}" sibTransId="{0142BBC2-636F-4051-BA38-883B28A56C87}"/>
    <dgm:cxn modelId="{94B8554F-4165-45A8-AA3C-6CC426B4E3CE}" type="presOf" srcId="{2BD4171C-039F-49D2-8054-F3C22706CD4A}" destId="{F5A2F5B1-1AA5-485A-AB20-C26E8847F49C}" srcOrd="0" destOrd="0" presId="urn:microsoft.com/office/officeart/2005/8/layout/chevron2"/>
    <dgm:cxn modelId="{DF394651-E3B1-4B25-85A7-50551A911D41}" srcId="{18A8E1F6-A6F6-4B4A-991E-669F22B59537}" destId="{28FF703A-D2C2-4845-955C-A471196BCEFD}" srcOrd="0" destOrd="0" parTransId="{0597B65A-7307-4360-BDE0-E9BDE6208BBF}" sibTransId="{94E333C2-E412-47A5-B870-5BA5B5CB3238}"/>
    <dgm:cxn modelId="{105ACD52-F9E3-4BF6-9E76-5C223ACF9165}" srcId="{D9D61BA4-E64F-4168-9018-B1044D9DB236}" destId="{90A4C770-18A9-498B-AEC2-270AA07302B0}" srcOrd="0" destOrd="0" parTransId="{8719CBF7-B7D1-4A91-9812-B46B70C60479}" sibTransId="{63B74CA8-C2B9-48C3-AC0D-3D2E32A55126}"/>
    <dgm:cxn modelId="{6D6E9556-C069-447C-9DB9-0BD0621A6EFB}" type="presOf" srcId="{18A8E1F6-A6F6-4B4A-991E-669F22B59537}" destId="{E89A6CCD-A3AA-4084-A9AD-7CE2AEEEFAED}" srcOrd="0" destOrd="0" presId="urn:microsoft.com/office/officeart/2005/8/layout/chevron2"/>
    <dgm:cxn modelId="{4A5E0F78-F76F-4EB2-9D02-0B3709A62BB8}" type="presOf" srcId="{D92D0F17-3985-4307-85B9-A0BB21761CE0}" destId="{19BECC7D-6DCA-4EFE-BF98-A62F53B4B2F1}" srcOrd="0" destOrd="0" presId="urn:microsoft.com/office/officeart/2005/8/layout/chevron2"/>
    <dgm:cxn modelId="{03306D8B-50E9-4956-8440-5DA8A64CCB98}" type="presOf" srcId="{90A4C770-18A9-498B-AEC2-270AA07302B0}" destId="{E15AA0D2-AC6A-4F21-9FEE-78E60CE24401}" srcOrd="0" destOrd="1" presId="urn:microsoft.com/office/officeart/2005/8/layout/chevron2"/>
    <dgm:cxn modelId="{6F1FE395-5F3E-436E-A7BD-A2C5112A5F31}" type="presOf" srcId="{D9D61BA4-E64F-4168-9018-B1044D9DB236}" destId="{E15AA0D2-AC6A-4F21-9FEE-78E60CE24401}" srcOrd="0" destOrd="0" presId="urn:microsoft.com/office/officeart/2005/8/layout/chevron2"/>
    <dgm:cxn modelId="{F9589F98-AA6D-4AFD-9880-440A3256CC8A}" srcId="{49EF0E5B-C92F-401A-8B52-5A87343AAF9A}" destId="{D92D0F17-3985-4307-85B9-A0BB21761CE0}" srcOrd="0" destOrd="0" parTransId="{E574A341-9593-4A5D-BE20-3752561D2092}" sibTransId="{197464E9-BC57-468F-AF6D-A2D8724FA376}"/>
    <dgm:cxn modelId="{9FF472AA-78BD-4E89-AFCA-C5E9C4D283C2}" srcId="{C38F7915-B3DE-45F7-9039-F2585893623D}" destId="{CF188CE4-16CE-4292-87D2-86138B313735}" srcOrd="0" destOrd="0" parTransId="{08BE8617-585A-499E-B167-4CD7A9C85E13}" sibTransId="{1DC67712-8DC8-44C9-A022-F62A29E6A833}"/>
    <dgm:cxn modelId="{720040C3-3039-4281-BE2E-54170BF78C1C}" srcId="{28FF703A-D2C2-4845-955C-A471196BCEFD}" destId="{D9D61BA4-E64F-4168-9018-B1044D9DB236}" srcOrd="0" destOrd="0" parTransId="{FC949472-6680-433C-87BA-AD7BCE7305D1}" sibTransId="{5B28CD30-A58E-4216-BE19-8A5A6F201755}"/>
    <dgm:cxn modelId="{F36A75D6-4858-4EF2-BFB1-40529E5E16EA}" type="presOf" srcId="{C3631583-619C-4BEC-8413-BE445DC05611}" destId="{E846EF57-D2C7-4B72-8BE1-4872AE206B44}" srcOrd="0" destOrd="0" presId="urn:microsoft.com/office/officeart/2005/8/layout/chevron2"/>
    <dgm:cxn modelId="{7398FEE3-F321-40BE-9E7D-178CACC85299}" srcId="{18A8E1F6-A6F6-4B4A-991E-669F22B59537}" destId="{49EF0E5B-C92F-401A-8B52-5A87343AAF9A}" srcOrd="2" destOrd="0" parTransId="{42EB487A-173E-47FF-A69A-A0E7A6CE3762}" sibTransId="{9171A029-892D-4B31-A2DC-45FF4C199226}"/>
    <dgm:cxn modelId="{6D4410ED-006F-44A1-8444-4CED894169C1}" srcId="{C3631583-619C-4BEC-8413-BE445DC05611}" destId="{C38F7915-B3DE-45F7-9039-F2585893623D}" srcOrd="0" destOrd="0" parTransId="{62BB066C-E291-4BA1-843C-D6537D1DCD21}" sibTransId="{537FBD6A-48CD-4FDF-B036-066460302735}"/>
    <dgm:cxn modelId="{B54EB261-07AB-4653-8E52-7DF1D3136B30}" type="presParOf" srcId="{E89A6CCD-A3AA-4084-A9AD-7CE2AEEEFAED}" destId="{1872331A-495F-40E4-9FE8-AD31C3AEA725}" srcOrd="0" destOrd="0" presId="urn:microsoft.com/office/officeart/2005/8/layout/chevron2"/>
    <dgm:cxn modelId="{0A5613B0-13C6-43F8-A936-3B68C96D0ED4}" type="presParOf" srcId="{1872331A-495F-40E4-9FE8-AD31C3AEA725}" destId="{F042BC2C-E57E-4258-9BDF-557FC3F2087F}" srcOrd="0" destOrd="0" presId="urn:microsoft.com/office/officeart/2005/8/layout/chevron2"/>
    <dgm:cxn modelId="{FF815087-AB30-45CA-A6B2-9607DD5A2055}" type="presParOf" srcId="{1872331A-495F-40E4-9FE8-AD31C3AEA725}" destId="{E15AA0D2-AC6A-4F21-9FEE-78E60CE24401}" srcOrd="1" destOrd="0" presId="urn:microsoft.com/office/officeart/2005/8/layout/chevron2"/>
    <dgm:cxn modelId="{BE5FE2F8-6DD1-4129-B823-BE5AC909E373}" type="presParOf" srcId="{E89A6CCD-A3AA-4084-A9AD-7CE2AEEEFAED}" destId="{85AA2A5B-35E4-4D42-BF32-1F67EEAC75FE}" srcOrd="1" destOrd="0" presId="urn:microsoft.com/office/officeart/2005/8/layout/chevron2"/>
    <dgm:cxn modelId="{C06F0F8D-7683-4C66-B4FF-F826FDF2B0AC}" type="presParOf" srcId="{E89A6CCD-A3AA-4084-A9AD-7CE2AEEEFAED}" destId="{84C24BBE-3792-4D7B-B33D-966645E82650}" srcOrd="2" destOrd="0" presId="urn:microsoft.com/office/officeart/2005/8/layout/chevron2"/>
    <dgm:cxn modelId="{5BA749E2-EE56-406B-957A-838B697DC35B}" type="presParOf" srcId="{84C24BBE-3792-4D7B-B33D-966645E82650}" destId="{10AEC22A-45C5-4B1B-8AE8-A03C6EA0A82A}" srcOrd="0" destOrd="0" presId="urn:microsoft.com/office/officeart/2005/8/layout/chevron2"/>
    <dgm:cxn modelId="{69D95F06-1CE3-47D6-9609-5E2A3FCE7373}" type="presParOf" srcId="{84C24BBE-3792-4D7B-B33D-966645E82650}" destId="{F5A2F5B1-1AA5-485A-AB20-C26E8847F49C}" srcOrd="1" destOrd="0" presId="urn:microsoft.com/office/officeart/2005/8/layout/chevron2"/>
    <dgm:cxn modelId="{14B5459A-7FE8-427C-A462-3343E55C1EDE}" type="presParOf" srcId="{E89A6CCD-A3AA-4084-A9AD-7CE2AEEEFAED}" destId="{F18C8259-8D03-40C8-A46E-1231E2E17DEE}" srcOrd="3" destOrd="0" presId="urn:microsoft.com/office/officeart/2005/8/layout/chevron2"/>
    <dgm:cxn modelId="{77634120-6253-47D8-8A8F-1EEFA8A217A3}" type="presParOf" srcId="{E89A6CCD-A3AA-4084-A9AD-7CE2AEEEFAED}" destId="{E486619E-7F35-4556-9FD4-8697397F9214}" srcOrd="4" destOrd="0" presId="urn:microsoft.com/office/officeart/2005/8/layout/chevron2"/>
    <dgm:cxn modelId="{6336D44A-F9E0-4FE9-8C6F-49F0E9B04F99}" type="presParOf" srcId="{E486619E-7F35-4556-9FD4-8697397F9214}" destId="{956A1A97-94E9-48D6-94D2-44BE1E6F3488}" srcOrd="0" destOrd="0" presId="urn:microsoft.com/office/officeart/2005/8/layout/chevron2"/>
    <dgm:cxn modelId="{3C56285E-645E-42F7-8D91-4D4D8441E86D}" type="presParOf" srcId="{E486619E-7F35-4556-9FD4-8697397F9214}" destId="{19BECC7D-6DCA-4EFE-BF98-A62F53B4B2F1}" srcOrd="1" destOrd="0" presId="urn:microsoft.com/office/officeart/2005/8/layout/chevron2"/>
    <dgm:cxn modelId="{53616DD5-9C74-4349-B3C8-F7D6C6658A86}" type="presParOf" srcId="{E89A6CCD-A3AA-4084-A9AD-7CE2AEEEFAED}" destId="{D3355B98-B255-444D-A374-46B8EA90490D}" srcOrd="5" destOrd="0" presId="urn:microsoft.com/office/officeart/2005/8/layout/chevron2"/>
    <dgm:cxn modelId="{74609867-58B4-4EAC-85A4-4548BD32FBF9}" type="presParOf" srcId="{E89A6CCD-A3AA-4084-A9AD-7CE2AEEEFAED}" destId="{E2E1751E-D8DA-4207-B5F1-8C3693B34B4E}" srcOrd="6" destOrd="0" presId="urn:microsoft.com/office/officeart/2005/8/layout/chevron2"/>
    <dgm:cxn modelId="{ED0F34D6-A81F-446F-BC04-D06618E151CF}" type="presParOf" srcId="{E2E1751E-D8DA-4207-B5F1-8C3693B34B4E}" destId="{E846EF57-D2C7-4B72-8BE1-4872AE206B44}" srcOrd="0" destOrd="0" presId="urn:microsoft.com/office/officeart/2005/8/layout/chevron2"/>
    <dgm:cxn modelId="{783F9A10-FAFD-4157-BEF2-C2466C4EBE4F}" type="presParOf" srcId="{E2E1751E-D8DA-4207-B5F1-8C3693B34B4E}" destId="{286D896D-FCC9-4FBC-A2D7-C961D30F8B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3C870F8-53BB-47FB-A8BF-9B0656C14FC3}" type="doc">
      <dgm:prSet loTypeId="urn:microsoft.com/office/officeart/2005/8/layout/radial1" loCatId="relationship" qsTypeId="urn:microsoft.com/office/officeart/2005/8/quickstyle/simple3" qsCatId="simple" csTypeId="urn:microsoft.com/office/officeart/2005/8/colors/colorful1" csCatId="colorful" phldr="1"/>
      <dgm:spPr/>
      <dgm:t>
        <a:bodyPr/>
        <a:lstStyle/>
        <a:p>
          <a:endParaRPr lang="en-US"/>
        </a:p>
      </dgm:t>
    </dgm:pt>
    <dgm:pt modelId="{8C2CA399-ECDF-48C1-A736-2E958E2E6ABF}">
      <dgm:prSet phldrT="[Text]"/>
      <dgm:spPr/>
      <dgm:t>
        <a:bodyPr/>
        <a:lstStyle/>
        <a:p>
          <a:r>
            <a:rPr lang="en-US" b="1" dirty="0"/>
            <a:t>Psychological Flexibility</a:t>
          </a:r>
        </a:p>
      </dgm:t>
    </dgm:pt>
    <dgm:pt modelId="{CB127373-AE33-4A84-8678-8D24C1BF883B}" type="parTrans" cxnId="{53B67D9A-87AF-47F5-81D9-53504DAA05F5}">
      <dgm:prSet/>
      <dgm:spPr/>
      <dgm:t>
        <a:bodyPr/>
        <a:lstStyle/>
        <a:p>
          <a:endParaRPr lang="en-US"/>
        </a:p>
      </dgm:t>
    </dgm:pt>
    <dgm:pt modelId="{AB89489C-862B-42D7-880C-2CEF6DA7759F}" type="sibTrans" cxnId="{53B67D9A-87AF-47F5-81D9-53504DAA05F5}">
      <dgm:prSet/>
      <dgm:spPr/>
      <dgm:t>
        <a:bodyPr/>
        <a:lstStyle/>
        <a:p>
          <a:endParaRPr lang="en-US"/>
        </a:p>
      </dgm:t>
    </dgm:pt>
    <dgm:pt modelId="{5E789766-4812-4418-B646-02DC43F786B1}">
      <dgm:prSet phldrT="[Text]" custT="1"/>
      <dgm:spPr/>
      <dgm:t>
        <a:bodyPr/>
        <a:lstStyle/>
        <a:p>
          <a:r>
            <a:rPr lang="en-US" sz="1300" b="1" dirty="0"/>
            <a:t>Approach:</a:t>
          </a:r>
        </a:p>
        <a:p>
          <a:r>
            <a:rPr lang="en-US" sz="1300" dirty="0"/>
            <a:t>Experiential Pragmatic Integrative Contextual</a:t>
          </a:r>
        </a:p>
      </dgm:t>
    </dgm:pt>
    <dgm:pt modelId="{95EE1D9E-652B-4873-8BC8-CB1F00707BA4}" type="parTrans" cxnId="{362A7107-4487-4447-95C7-95397402CBFA}">
      <dgm:prSet/>
      <dgm:spPr/>
      <dgm:t>
        <a:bodyPr/>
        <a:lstStyle/>
        <a:p>
          <a:endParaRPr lang="en-US"/>
        </a:p>
      </dgm:t>
    </dgm:pt>
    <dgm:pt modelId="{4BE8C4FF-761D-456A-BFFB-FF5C1201AE5F}" type="sibTrans" cxnId="{362A7107-4487-4447-95C7-95397402CBFA}">
      <dgm:prSet/>
      <dgm:spPr/>
      <dgm:t>
        <a:bodyPr/>
        <a:lstStyle/>
        <a:p>
          <a:endParaRPr lang="en-US"/>
        </a:p>
      </dgm:t>
    </dgm:pt>
    <dgm:pt modelId="{27C8F069-6222-4230-9ADB-109F098F4897}">
      <dgm:prSet phldrT="[Text]"/>
      <dgm:spPr/>
      <dgm:t>
        <a:bodyPr/>
        <a:lstStyle/>
        <a:p>
          <a:r>
            <a:rPr lang="en-US" b="1" dirty="0"/>
            <a:t>Analysis:</a:t>
          </a:r>
        </a:p>
        <a:p>
          <a:r>
            <a:rPr lang="en-US" b="0" dirty="0"/>
            <a:t>Antecedents Behaviors Consequences</a:t>
          </a:r>
        </a:p>
      </dgm:t>
    </dgm:pt>
    <dgm:pt modelId="{84A55166-95B5-4395-9122-90EFBC960F62}" type="parTrans" cxnId="{269F0546-7D0F-4126-B852-497AFBA45704}">
      <dgm:prSet/>
      <dgm:spPr/>
      <dgm:t>
        <a:bodyPr/>
        <a:lstStyle/>
        <a:p>
          <a:endParaRPr lang="en-US"/>
        </a:p>
      </dgm:t>
    </dgm:pt>
    <dgm:pt modelId="{68CC1202-C127-442F-A2CC-2D0F34DC8B6F}" type="sibTrans" cxnId="{269F0546-7D0F-4126-B852-497AFBA45704}">
      <dgm:prSet/>
      <dgm:spPr/>
      <dgm:t>
        <a:bodyPr/>
        <a:lstStyle/>
        <a:p>
          <a:endParaRPr lang="en-US"/>
        </a:p>
      </dgm:t>
    </dgm:pt>
    <dgm:pt modelId="{B971930D-FBD7-492D-A41E-8618A873C33A}">
      <dgm:prSet phldrT="[Text]" custT="1"/>
      <dgm:spPr/>
      <dgm:t>
        <a:bodyPr/>
        <a:lstStyle/>
        <a:p>
          <a:r>
            <a:rPr lang="en-US" sz="1300" b="1" dirty="0"/>
            <a:t>Interventions:</a:t>
          </a:r>
        </a:p>
        <a:p>
          <a:r>
            <a:rPr lang="en-US" sz="1300" dirty="0"/>
            <a:t>Modeling   Evoking Reinforcing</a:t>
          </a:r>
        </a:p>
      </dgm:t>
    </dgm:pt>
    <dgm:pt modelId="{2AC1BE59-F0F3-4365-BF3B-3631FEAE4649}" type="parTrans" cxnId="{EE86BC74-37C4-4E87-ACDE-6D367FB4F349}">
      <dgm:prSet/>
      <dgm:spPr/>
      <dgm:t>
        <a:bodyPr/>
        <a:lstStyle/>
        <a:p>
          <a:endParaRPr lang="en-US"/>
        </a:p>
      </dgm:t>
    </dgm:pt>
    <dgm:pt modelId="{9DD55AF7-B789-44E1-A1DC-93FD768A9CB2}" type="sibTrans" cxnId="{EE86BC74-37C4-4E87-ACDE-6D367FB4F349}">
      <dgm:prSet/>
      <dgm:spPr/>
      <dgm:t>
        <a:bodyPr/>
        <a:lstStyle/>
        <a:p>
          <a:endParaRPr lang="en-US"/>
        </a:p>
      </dgm:t>
    </dgm:pt>
    <dgm:pt modelId="{E776DC45-D0C7-4D5B-8680-7E097CF54FE6}" type="pres">
      <dgm:prSet presAssocID="{33C870F8-53BB-47FB-A8BF-9B0656C14FC3}" presName="cycle" presStyleCnt="0">
        <dgm:presLayoutVars>
          <dgm:chMax val="1"/>
          <dgm:dir/>
          <dgm:animLvl val="ctr"/>
          <dgm:resizeHandles val="exact"/>
        </dgm:presLayoutVars>
      </dgm:prSet>
      <dgm:spPr/>
    </dgm:pt>
    <dgm:pt modelId="{91062BD2-406F-4673-8110-6D0F2840A79E}" type="pres">
      <dgm:prSet presAssocID="{8C2CA399-ECDF-48C1-A736-2E958E2E6ABF}" presName="centerShape" presStyleLbl="node0" presStyleIdx="0" presStyleCnt="1"/>
      <dgm:spPr/>
    </dgm:pt>
    <dgm:pt modelId="{ED0A2A5D-B85F-4898-B9FA-E294AF9E27D7}" type="pres">
      <dgm:prSet presAssocID="{95EE1D9E-652B-4873-8BC8-CB1F00707BA4}" presName="Name9" presStyleLbl="parChTrans1D2" presStyleIdx="0" presStyleCnt="3"/>
      <dgm:spPr/>
    </dgm:pt>
    <dgm:pt modelId="{1E96B839-0BD1-495C-AAFC-19773A89DDFA}" type="pres">
      <dgm:prSet presAssocID="{95EE1D9E-652B-4873-8BC8-CB1F00707BA4}" presName="connTx" presStyleLbl="parChTrans1D2" presStyleIdx="0" presStyleCnt="3"/>
      <dgm:spPr/>
    </dgm:pt>
    <dgm:pt modelId="{FE997D47-E4C1-45DD-84E2-D42BAEAF296D}" type="pres">
      <dgm:prSet presAssocID="{5E789766-4812-4418-B646-02DC43F786B1}" presName="node" presStyleLbl="node1" presStyleIdx="0" presStyleCnt="3">
        <dgm:presLayoutVars>
          <dgm:bulletEnabled val="1"/>
        </dgm:presLayoutVars>
      </dgm:prSet>
      <dgm:spPr/>
    </dgm:pt>
    <dgm:pt modelId="{95CF90BB-86BA-4132-B367-3C3EB5417458}" type="pres">
      <dgm:prSet presAssocID="{84A55166-95B5-4395-9122-90EFBC960F62}" presName="Name9" presStyleLbl="parChTrans1D2" presStyleIdx="1" presStyleCnt="3"/>
      <dgm:spPr/>
    </dgm:pt>
    <dgm:pt modelId="{070A0AA2-45A2-4D52-A98B-AAFAE8B825EA}" type="pres">
      <dgm:prSet presAssocID="{84A55166-95B5-4395-9122-90EFBC960F62}" presName="connTx" presStyleLbl="parChTrans1D2" presStyleIdx="1" presStyleCnt="3"/>
      <dgm:spPr/>
    </dgm:pt>
    <dgm:pt modelId="{74345A88-4E39-4BFC-AC2C-50112E01FD22}" type="pres">
      <dgm:prSet presAssocID="{27C8F069-6222-4230-9ADB-109F098F4897}" presName="node" presStyleLbl="node1" presStyleIdx="1" presStyleCnt="3">
        <dgm:presLayoutVars>
          <dgm:bulletEnabled val="1"/>
        </dgm:presLayoutVars>
      </dgm:prSet>
      <dgm:spPr/>
    </dgm:pt>
    <dgm:pt modelId="{E12D2C3B-9835-462B-BD31-0D3548F39D90}" type="pres">
      <dgm:prSet presAssocID="{2AC1BE59-F0F3-4365-BF3B-3631FEAE4649}" presName="Name9" presStyleLbl="parChTrans1D2" presStyleIdx="2" presStyleCnt="3"/>
      <dgm:spPr/>
    </dgm:pt>
    <dgm:pt modelId="{53F1B417-B217-465C-8A5B-5DD83716F359}" type="pres">
      <dgm:prSet presAssocID="{2AC1BE59-F0F3-4365-BF3B-3631FEAE4649}" presName="connTx" presStyleLbl="parChTrans1D2" presStyleIdx="2" presStyleCnt="3"/>
      <dgm:spPr/>
    </dgm:pt>
    <dgm:pt modelId="{F42BCA23-C646-4CE1-A8D4-5F623E8F7928}" type="pres">
      <dgm:prSet presAssocID="{B971930D-FBD7-492D-A41E-8618A873C33A}" presName="node" presStyleLbl="node1" presStyleIdx="2" presStyleCnt="3">
        <dgm:presLayoutVars>
          <dgm:bulletEnabled val="1"/>
        </dgm:presLayoutVars>
      </dgm:prSet>
      <dgm:spPr/>
    </dgm:pt>
  </dgm:ptLst>
  <dgm:cxnLst>
    <dgm:cxn modelId="{362A7107-4487-4447-95C7-95397402CBFA}" srcId="{8C2CA399-ECDF-48C1-A736-2E958E2E6ABF}" destId="{5E789766-4812-4418-B646-02DC43F786B1}" srcOrd="0" destOrd="0" parTransId="{95EE1D9E-652B-4873-8BC8-CB1F00707BA4}" sibTransId="{4BE8C4FF-761D-456A-BFFB-FF5C1201AE5F}"/>
    <dgm:cxn modelId="{DFEB8B0A-E22B-4C17-AA1A-1A35A2EFF8FE}" type="presOf" srcId="{84A55166-95B5-4395-9122-90EFBC960F62}" destId="{070A0AA2-45A2-4D52-A98B-AAFAE8B825EA}" srcOrd="1" destOrd="0" presId="urn:microsoft.com/office/officeart/2005/8/layout/radial1"/>
    <dgm:cxn modelId="{DDE4F70B-34F5-4C16-AE3A-28EC4554E83D}" type="presOf" srcId="{B971930D-FBD7-492D-A41E-8618A873C33A}" destId="{F42BCA23-C646-4CE1-A8D4-5F623E8F7928}" srcOrd="0" destOrd="0" presId="urn:microsoft.com/office/officeart/2005/8/layout/radial1"/>
    <dgm:cxn modelId="{B2663C0E-8B75-47FC-AEAD-AFB58F6E771E}" type="presOf" srcId="{95EE1D9E-652B-4873-8BC8-CB1F00707BA4}" destId="{1E96B839-0BD1-495C-AAFC-19773A89DDFA}" srcOrd="1" destOrd="0" presId="urn:microsoft.com/office/officeart/2005/8/layout/radial1"/>
    <dgm:cxn modelId="{7264A05F-6602-4FE4-B07B-F73C8D4DAD3E}" type="presOf" srcId="{95EE1D9E-652B-4873-8BC8-CB1F00707BA4}" destId="{ED0A2A5D-B85F-4898-B9FA-E294AF9E27D7}" srcOrd="0" destOrd="0" presId="urn:microsoft.com/office/officeart/2005/8/layout/radial1"/>
    <dgm:cxn modelId="{269F0546-7D0F-4126-B852-497AFBA45704}" srcId="{8C2CA399-ECDF-48C1-A736-2E958E2E6ABF}" destId="{27C8F069-6222-4230-9ADB-109F098F4897}" srcOrd="1" destOrd="0" parTransId="{84A55166-95B5-4395-9122-90EFBC960F62}" sibTransId="{68CC1202-C127-442F-A2CC-2D0F34DC8B6F}"/>
    <dgm:cxn modelId="{886AB74F-48BA-4396-85AD-7CD98037A4A6}" type="presOf" srcId="{27C8F069-6222-4230-9ADB-109F098F4897}" destId="{74345A88-4E39-4BFC-AC2C-50112E01FD22}" srcOrd="0" destOrd="0" presId="urn:microsoft.com/office/officeart/2005/8/layout/radial1"/>
    <dgm:cxn modelId="{EE86BC74-37C4-4E87-ACDE-6D367FB4F349}" srcId="{8C2CA399-ECDF-48C1-A736-2E958E2E6ABF}" destId="{B971930D-FBD7-492D-A41E-8618A873C33A}" srcOrd="2" destOrd="0" parTransId="{2AC1BE59-F0F3-4365-BF3B-3631FEAE4649}" sibTransId="{9DD55AF7-B789-44E1-A1DC-93FD768A9CB2}"/>
    <dgm:cxn modelId="{2DA0F576-F8D4-445F-8C78-EED9A46C2D00}" type="presOf" srcId="{84A55166-95B5-4395-9122-90EFBC960F62}" destId="{95CF90BB-86BA-4132-B367-3C3EB5417458}" srcOrd="0" destOrd="0" presId="urn:microsoft.com/office/officeart/2005/8/layout/radial1"/>
    <dgm:cxn modelId="{85B60781-2F5C-4F3B-94FF-BFB169C804E2}" type="presOf" srcId="{5E789766-4812-4418-B646-02DC43F786B1}" destId="{FE997D47-E4C1-45DD-84E2-D42BAEAF296D}" srcOrd="0" destOrd="0" presId="urn:microsoft.com/office/officeart/2005/8/layout/radial1"/>
    <dgm:cxn modelId="{AB180D8B-760F-4996-94FF-9AF1E8236096}" type="presOf" srcId="{2AC1BE59-F0F3-4365-BF3B-3631FEAE4649}" destId="{53F1B417-B217-465C-8A5B-5DD83716F359}" srcOrd="1" destOrd="0" presId="urn:microsoft.com/office/officeart/2005/8/layout/radial1"/>
    <dgm:cxn modelId="{53B67D9A-87AF-47F5-81D9-53504DAA05F5}" srcId="{33C870F8-53BB-47FB-A8BF-9B0656C14FC3}" destId="{8C2CA399-ECDF-48C1-A736-2E958E2E6ABF}" srcOrd="0" destOrd="0" parTransId="{CB127373-AE33-4A84-8678-8D24C1BF883B}" sibTransId="{AB89489C-862B-42D7-880C-2CEF6DA7759F}"/>
    <dgm:cxn modelId="{CD190EAB-F927-4B12-96BC-FF0255C34D13}" type="presOf" srcId="{33C870F8-53BB-47FB-A8BF-9B0656C14FC3}" destId="{E776DC45-D0C7-4D5B-8680-7E097CF54FE6}" srcOrd="0" destOrd="0" presId="urn:microsoft.com/office/officeart/2005/8/layout/radial1"/>
    <dgm:cxn modelId="{E30730C8-011E-45A1-AA21-D080DAD73788}" type="presOf" srcId="{2AC1BE59-F0F3-4365-BF3B-3631FEAE4649}" destId="{E12D2C3B-9835-462B-BD31-0D3548F39D90}" srcOrd="0" destOrd="0" presId="urn:microsoft.com/office/officeart/2005/8/layout/radial1"/>
    <dgm:cxn modelId="{21387DEC-9C74-4B4E-8653-B38E8D8AB265}" type="presOf" srcId="{8C2CA399-ECDF-48C1-A736-2E958E2E6ABF}" destId="{91062BD2-406F-4673-8110-6D0F2840A79E}" srcOrd="0" destOrd="0" presId="urn:microsoft.com/office/officeart/2005/8/layout/radial1"/>
    <dgm:cxn modelId="{E4A8A1CD-3D71-4B44-9605-B6E7B2FFAFA6}" type="presParOf" srcId="{E776DC45-D0C7-4D5B-8680-7E097CF54FE6}" destId="{91062BD2-406F-4673-8110-6D0F2840A79E}" srcOrd="0" destOrd="0" presId="urn:microsoft.com/office/officeart/2005/8/layout/radial1"/>
    <dgm:cxn modelId="{209BBA67-A50B-4155-846B-47438DDB7D94}" type="presParOf" srcId="{E776DC45-D0C7-4D5B-8680-7E097CF54FE6}" destId="{ED0A2A5D-B85F-4898-B9FA-E294AF9E27D7}" srcOrd="1" destOrd="0" presId="urn:microsoft.com/office/officeart/2005/8/layout/radial1"/>
    <dgm:cxn modelId="{DA24ED2F-ABD3-4D77-864F-4CEC43CCD2A4}" type="presParOf" srcId="{ED0A2A5D-B85F-4898-B9FA-E294AF9E27D7}" destId="{1E96B839-0BD1-495C-AAFC-19773A89DDFA}" srcOrd="0" destOrd="0" presId="urn:microsoft.com/office/officeart/2005/8/layout/radial1"/>
    <dgm:cxn modelId="{0D387AA5-345F-49E9-8C59-AE77886F2A6B}" type="presParOf" srcId="{E776DC45-D0C7-4D5B-8680-7E097CF54FE6}" destId="{FE997D47-E4C1-45DD-84E2-D42BAEAF296D}" srcOrd="2" destOrd="0" presId="urn:microsoft.com/office/officeart/2005/8/layout/radial1"/>
    <dgm:cxn modelId="{533D106E-EF5F-4BAF-A042-712389CCCD61}" type="presParOf" srcId="{E776DC45-D0C7-4D5B-8680-7E097CF54FE6}" destId="{95CF90BB-86BA-4132-B367-3C3EB5417458}" srcOrd="3" destOrd="0" presId="urn:microsoft.com/office/officeart/2005/8/layout/radial1"/>
    <dgm:cxn modelId="{8A53F6B5-98A6-4BE8-936D-CDD39BFD5AA1}" type="presParOf" srcId="{95CF90BB-86BA-4132-B367-3C3EB5417458}" destId="{070A0AA2-45A2-4D52-A98B-AAFAE8B825EA}" srcOrd="0" destOrd="0" presId="urn:microsoft.com/office/officeart/2005/8/layout/radial1"/>
    <dgm:cxn modelId="{D4372CF7-DA35-4E08-B34F-97B29E39791F}" type="presParOf" srcId="{E776DC45-D0C7-4D5B-8680-7E097CF54FE6}" destId="{74345A88-4E39-4BFC-AC2C-50112E01FD22}" srcOrd="4" destOrd="0" presId="urn:microsoft.com/office/officeart/2005/8/layout/radial1"/>
    <dgm:cxn modelId="{A32125FF-C463-48CD-92FC-98EE85807CAD}" type="presParOf" srcId="{E776DC45-D0C7-4D5B-8680-7E097CF54FE6}" destId="{E12D2C3B-9835-462B-BD31-0D3548F39D90}" srcOrd="5" destOrd="0" presId="urn:microsoft.com/office/officeart/2005/8/layout/radial1"/>
    <dgm:cxn modelId="{A2831DA2-2805-4FD6-8B47-87F80DE1A8BB}" type="presParOf" srcId="{E12D2C3B-9835-462B-BD31-0D3548F39D90}" destId="{53F1B417-B217-465C-8A5B-5DD83716F359}" srcOrd="0" destOrd="0" presId="urn:microsoft.com/office/officeart/2005/8/layout/radial1"/>
    <dgm:cxn modelId="{3539144F-9681-4FBD-B888-9DAE21CD8B37}" type="presParOf" srcId="{E776DC45-D0C7-4D5B-8680-7E097CF54FE6}" destId="{F42BCA23-C646-4CE1-A8D4-5F623E8F7928}"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B84D32-4CAF-46ED-A244-576CC9A366CE}" type="doc">
      <dgm:prSet loTypeId="urn:microsoft.com/office/officeart/2005/8/layout/target1" loCatId="relationship" qsTypeId="urn:microsoft.com/office/officeart/2005/8/quickstyle/3d4" qsCatId="3D" csTypeId="urn:microsoft.com/office/officeart/2005/8/colors/accent0_2" csCatId="mainScheme" phldr="1"/>
      <dgm:spPr/>
    </dgm:pt>
    <dgm:pt modelId="{12233CEB-7108-4346-8C2C-DF425346E986}">
      <dgm:prSet phldrT="[Text]"/>
      <dgm:spPr/>
      <dgm:t>
        <a:bodyPr/>
        <a:lstStyle/>
        <a:p>
          <a:r>
            <a:rPr lang="en-US" dirty="0"/>
            <a:t>Intrapersonal</a:t>
          </a:r>
        </a:p>
      </dgm:t>
    </dgm:pt>
    <dgm:pt modelId="{475B1DE8-434B-4DFF-BC5E-FB4A18A4AE8B}" type="parTrans" cxnId="{65D326AD-FF3B-4E7A-9D53-F2C2A89C2F78}">
      <dgm:prSet/>
      <dgm:spPr/>
      <dgm:t>
        <a:bodyPr/>
        <a:lstStyle/>
        <a:p>
          <a:endParaRPr lang="en-US"/>
        </a:p>
      </dgm:t>
    </dgm:pt>
    <dgm:pt modelId="{71D88E55-1C5E-4BE6-8C4B-4C196DF5D150}" type="sibTrans" cxnId="{65D326AD-FF3B-4E7A-9D53-F2C2A89C2F78}">
      <dgm:prSet/>
      <dgm:spPr/>
      <dgm:t>
        <a:bodyPr/>
        <a:lstStyle/>
        <a:p>
          <a:endParaRPr lang="en-US"/>
        </a:p>
      </dgm:t>
    </dgm:pt>
    <dgm:pt modelId="{DC937D6E-8068-4E34-BB05-F5C7407C3270}">
      <dgm:prSet phldrT="[Text]"/>
      <dgm:spPr/>
      <dgm:t>
        <a:bodyPr/>
        <a:lstStyle/>
        <a:p>
          <a:r>
            <a:rPr lang="en-US" dirty="0"/>
            <a:t>Interpersonal</a:t>
          </a:r>
        </a:p>
      </dgm:t>
    </dgm:pt>
    <dgm:pt modelId="{D155C24E-97BE-47B3-9B73-2835CCAB0066}" type="parTrans" cxnId="{2F001029-A4F5-41BC-A929-2B61CD1B97BF}">
      <dgm:prSet/>
      <dgm:spPr/>
      <dgm:t>
        <a:bodyPr/>
        <a:lstStyle/>
        <a:p>
          <a:endParaRPr lang="en-US"/>
        </a:p>
      </dgm:t>
    </dgm:pt>
    <dgm:pt modelId="{9AEE863A-2F2C-4547-BFD5-F3B8D5405933}" type="sibTrans" cxnId="{2F001029-A4F5-41BC-A929-2B61CD1B97BF}">
      <dgm:prSet/>
      <dgm:spPr/>
      <dgm:t>
        <a:bodyPr/>
        <a:lstStyle/>
        <a:p>
          <a:endParaRPr lang="en-US"/>
        </a:p>
      </dgm:t>
    </dgm:pt>
    <dgm:pt modelId="{C33FA5DA-98FC-46DC-A63E-B6FF860EB8D5}" type="pres">
      <dgm:prSet presAssocID="{ABB84D32-4CAF-46ED-A244-576CC9A366CE}" presName="composite" presStyleCnt="0">
        <dgm:presLayoutVars>
          <dgm:chMax val="5"/>
          <dgm:dir/>
          <dgm:resizeHandles val="exact"/>
        </dgm:presLayoutVars>
      </dgm:prSet>
      <dgm:spPr/>
    </dgm:pt>
    <dgm:pt modelId="{78EC0F7B-C141-4D4C-93E4-00D79E9C4D01}" type="pres">
      <dgm:prSet presAssocID="{12233CEB-7108-4346-8C2C-DF425346E986}" presName="circle1" presStyleLbl="lnNode1" presStyleIdx="0" presStyleCnt="2"/>
      <dgm:spPr>
        <a:noFill/>
        <a:ln>
          <a:solidFill>
            <a:schemeClr val="tx1"/>
          </a:solidFill>
        </a:ln>
      </dgm:spPr>
    </dgm:pt>
    <dgm:pt modelId="{D0A681B3-6844-4847-8730-D2FB09B97EB1}" type="pres">
      <dgm:prSet presAssocID="{12233CEB-7108-4346-8C2C-DF425346E986}" presName="text1" presStyleLbl="revTx" presStyleIdx="0" presStyleCnt="2">
        <dgm:presLayoutVars>
          <dgm:bulletEnabled val="1"/>
        </dgm:presLayoutVars>
      </dgm:prSet>
      <dgm:spPr/>
    </dgm:pt>
    <dgm:pt modelId="{56D62A53-2DFE-4E1C-B9F6-45143F14463F}" type="pres">
      <dgm:prSet presAssocID="{12233CEB-7108-4346-8C2C-DF425346E986}" presName="line1" presStyleLbl="callout" presStyleIdx="0" presStyleCnt="4"/>
      <dgm:spPr/>
    </dgm:pt>
    <dgm:pt modelId="{589D03E0-23D4-484A-B913-4A5F7EEE9FCB}" type="pres">
      <dgm:prSet presAssocID="{12233CEB-7108-4346-8C2C-DF425346E986}" presName="d1" presStyleLbl="callout" presStyleIdx="1" presStyleCnt="4"/>
      <dgm:spPr/>
    </dgm:pt>
    <dgm:pt modelId="{DC86D45E-B045-4048-AD62-EA339527B587}" type="pres">
      <dgm:prSet presAssocID="{DC937D6E-8068-4E34-BB05-F5C7407C3270}" presName="circle2" presStyleLbl="lnNode1" presStyleIdx="1" presStyleCnt="2"/>
      <dgm:spPr>
        <a:noFill/>
        <a:ln w="12700">
          <a:solidFill>
            <a:schemeClr val="tx1"/>
          </a:solidFill>
        </a:ln>
      </dgm:spPr>
    </dgm:pt>
    <dgm:pt modelId="{EA4BA654-F621-4B64-ACD4-1917F0CD0DD7}" type="pres">
      <dgm:prSet presAssocID="{DC937D6E-8068-4E34-BB05-F5C7407C3270}" presName="text2" presStyleLbl="revTx" presStyleIdx="1" presStyleCnt="2">
        <dgm:presLayoutVars>
          <dgm:bulletEnabled val="1"/>
        </dgm:presLayoutVars>
      </dgm:prSet>
      <dgm:spPr/>
    </dgm:pt>
    <dgm:pt modelId="{BC2B47F4-0CD7-47C1-B6FA-AA009CBFA98A}" type="pres">
      <dgm:prSet presAssocID="{DC937D6E-8068-4E34-BB05-F5C7407C3270}" presName="line2" presStyleLbl="callout" presStyleIdx="2" presStyleCnt="4"/>
      <dgm:spPr/>
    </dgm:pt>
    <dgm:pt modelId="{0F78EC2E-46DC-42E1-942C-4D07D274169B}" type="pres">
      <dgm:prSet presAssocID="{DC937D6E-8068-4E34-BB05-F5C7407C3270}" presName="d2" presStyleLbl="callout" presStyleIdx="3" presStyleCnt="4"/>
      <dgm:spPr/>
    </dgm:pt>
  </dgm:ptLst>
  <dgm:cxnLst>
    <dgm:cxn modelId="{19B74517-0A5F-490F-827B-FD6D9DCC9BAE}" type="presOf" srcId="{ABB84D32-4CAF-46ED-A244-576CC9A366CE}" destId="{C33FA5DA-98FC-46DC-A63E-B6FF860EB8D5}" srcOrd="0" destOrd="0" presId="urn:microsoft.com/office/officeart/2005/8/layout/target1"/>
    <dgm:cxn modelId="{2F001029-A4F5-41BC-A929-2B61CD1B97BF}" srcId="{ABB84D32-4CAF-46ED-A244-576CC9A366CE}" destId="{DC937D6E-8068-4E34-BB05-F5C7407C3270}" srcOrd="1" destOrd="0" parTransId="{D155C24E-97BE-47B3-9B73-2835CCAB0066}" sibTransId="{9AEE863A-2F2C-4547-BFD5-F3B8D5405933}"/>
    <dgm:cxn modelId="{A5847D72-06C0-4522-BE07-787042FDC37A}" type="presOf" srcId="{12233CEB-7108-4346-8C2C-DF425346E986}" destId="{D0A681B3-6844-4847-8730-D2FB09B97EB1}" srcOrd="0" destOrd="0" presId="urn:microsoft.com/office/officeart/2005/8/layout/target1"/>
    <dgm:cxn modelId="{2A07AE99-D6A6-4B98-85B1-D861BA89387A}" type="presOf" srcId="{DC937D6E-8068-4E34-BB05-F5C7407C3270}" destId="{EA4BA654-F621-4B64-ACD4-1917F0CD0DD7}" srcOrd="0" destOrd="0" presId="urn:microsoft.com/office/officeart/2005/8/layout/target1"/>
    <dgm:cxn modelId="{65D326AD-FF3B-4E7A-9D53-F2C2A89C2F78}" srcId="{ABB84D32-4CAF-46ED-A244-576CC9A366CE}" destId="{12233CEB-7108-4346-8C2C-DF425346E986}" srcOrd="0" destOrd="0" parTransId="{475B1DE8-434B-4DFF-BC5E-FB4A18A4AE8B}" sibTransId="{71D88E55-1C5E-4BE6-8C4B-4C196DF5D150}"/>
    <dgm:cxn modelId="{D3166B37-7ED9-43B4-9D37-45A8B5181CD1}" type="presParOf" srcId="{C33FA5DA-98FC-46DC-A63E-B6FF860EB8D5}" destId="{78EC0F7B-C141-4D4C-93E4-00D79E9C4D01}" srcOrd="0" destOrd="0" presId="urn:microsoft.com/office/officeart/2005/8/layout/target1"/>
    <dgm:cxn modelId="{6123B331-E926-4128-96EC-4CBFC5C38CC4}" type="presParOf" srcId="{C33FA5DA-98FC-46DC-A63E-B6FF860EB8D5}" destId="{D0A681B3-6844-4847-8730-D2FB09B97EB1}" srcOrd="1" destOrd="0" presId="urn:microsoft.com/office/officeart/2005/8/layout/target1"/>
    <dgm:cxn modelId="{9D9F3C0C-A6A4-4564-B811-63A2DAC9A512}" type="presParOf" srcId="{C33FA5DA-98FC-46DC-A63E-B6FF860EB8D5}" destId="{56D62A53-2DFE-4E1C-B9F6-45143F14463F}" srcOrd="2" destOrd="0" presId="urn:microsoft.com/office/officeart/2005/8/layout/target1"/>
    <dgm:cxn modelId="{C0E31D25-5DB1-40E0-BE35-1DCF157197B6}" type="presParOf" srcId="{C33FA5DA-98FC-46DC-A63E-B6FF860EB8D5}" destId="{589D03E0-23D4-484A-B913-4A5F7EEE9FCB}" srcOrd="3" destOrd="0" presId="urn:microsoft.com/office/officeart/2005/8/layout/target1"/>
    <dgm:cxn modelId="{9433DB49-6386-4540-A33B-0EE7CCB06ED9}" type="presParOf" srcId="{C33FA5DA-98FC-46DC-A63E-B6FF860EB8D5}" destId="{DC86D45E-B045-4048-AD62-EA339527B587}" srcOrd="4" destOrd="0" presId="urn:microsoft.com/office/officeart/2005/8/layout/target1"/>
    <dgm:cxn modelId="{4FED05A3-EA0B-4C3C-81C0-3D4A08D7876E}" type="presParOf" srcId="{C33FA5DA-98FC-46DC-A63E-B6FF860EB8D5}" destId="{EA4BA654-F621-4B64-ACD4-1917F0CD0DD7}" srcOrd="5" destOrd="0" presId="urn:microsoft.com/office/officeart/2005/8/layout/target1"/>
    <dgm:cxn modelId="{2ACE63EA-74F7-4B64-B7DB-2739E412736D}" type="presParOf" srcId="{C33FA5DA-98FC-46DC-A63E-B6FF860EB8D5}" destId="{BC2B47F4-0CD7-47C1-B6FA-AA009CBFA98A}" srcOrd="6" destOrd="0" presId="urn:microsoft.com/office/officeart/2005/8/layout/target1"/>
    <dgm:cxn modelId="{6F7B0BFE-3CDD-4EB5-BC1E-944731547B17}" type="presParOf" srcId="{C33FA5DA-98FC-46DC-A63E-B6FF860EB8D5}" destId="{0F78EC2E-46DC-42E1-942C-4D07D274169B}" srcOrd="7" destOrd="0" presId="urn:microsoft.com/office/officeart/2005/8/layout/target1"/>
  </dgm:cxnLst>
  <dgm:bg/>
  <dgm:whole>
    <a:ln w="38100">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FBB1ED-0095-4F69-8D64-155922E96E4C}" type="doc">
      <dgm:prSet loTypeId="urn:microsoft.com/office/officeart/2005/8/layout/hierarchy6" loCatId="hierarchy" qsTypeId="urn:microsoft.com/office/officeart/2005/8/quickstyle/simple3" qsCatId="simple" csTypeId="urn:microsoft.com/office/officeart/2005/8/colors/colorful5" csCatId="colorful" phldr="1"/>
      <dgm:spPr/>
      <dgm:t>
        <a:bodyPr/>
        <a:lstStyle/>
        <a:p>
          <a:endParaRPr lang="en-US"/>
        </a:p>
      </dgm:t>
    </dgm:pt>
    <dgm:pt modelId="{02C41ECF-69E9-48AF-9037-8549D3B4C1C5}">
      <dgm:prSet phldrT="[Text]"/>
      <dgm:spPr/>
      <dgm:t>
        <a:bodyPr/>
        <a:lstStyle/>
        <a:p>
          <a:r>
            <a:rPr lang="en-US" dirty="0"/>
            <a:t>Domain</a:t>
          </a:r>
        </a:p>
      </dgm:t>
    </dgm:pt>
    <dgm:pt modelId="{4951FD5C-B20E-4774-992C-D343B4D26CD3}" type="parTrans" cxnId="{303F7161-9512-4919-949D-AE16114E260D}">
      <dgm:prSet/>
      <dgm:spPr/>
      <dgm:t>
        <a:bodyPr/>
        <a:lstStyle/>
        <a:p>
          <a:endParaRPr lang="en-US"/>
        </a:p>
      </dgm:t>
    </dgm:pt>
    <dgm:pt modelId="{C809402A-0FBC-4496-84D9-DA836404708A}" type="sibTrans" cxnId="{303F7161-9512-4919-949D-AE16114E260D}">
      <dgm:prSet/>
      <dgm:spPr/>
      <dgm:t>
        <a:bodyPr/>
        <a:lstStyle/>
        <a:p>
          <a:endParaRPr lang="en-US"/>
        </a:p>
      </dgm:t>
    </dgm:pt>
    <dgm:pt modelId="{A114B3F9-FF21-422F-9261-E806737CE3A1}">
      <dgm:prSet phldrT="[Text]"/>
      <dgm:spPr/>
      <dgm:t>
        <a:bodyPr/>
        <a:lstStyle/>
        <a:p>
          <a:r>
            <a:rPr lang="en-US" dirty="0"/>
            <a:t>Value</a:t>
          </a:r>
        </a:p>
      </dgm:t>
    </dgm:pt>
    <dgm:pt modelId="{1EECEF78-98A8-404F-9293-AFB58E323D11}" type="parTrans" cxnId="{F414752D-9A3C-4EA7-9A0A-908EF065B8B2}">
      <dgm:prSet/>
      <dgm:spPr/>
      <dgm:t>
        <a:bodyPr/>
        <a:lstStyle/>
        <a:p>
          <a:endParaRPr lang="en-US"/>
        </a:p>
      </dgm:t>
    </dgm:pt>
    <dgm:pt modelId="{AE6BFD89-9DB7-48A4-B88D-E065063F8CD1}" type="sibTrans" cxnId="{F414752D-9A3C-4EA7-9A0A-908EF065B8B2}">
      <dgm:prSet/>
      <dgm:spPr/>
      <dgm:t>
        <a:bodyPr/>
        <a:lstStyle/>
        <a:p>
          <a:endParaRPr lang="en-US"/>
        </a:p>
      </dgm:t>
    </dgm:pt>
    <dgm:pt modelId="{46C0635F-D8C0-44D6-B593-211C54116D70}">
      <dgm:prSet phldrT="[Text]"/>
      <dgm:spPr/>
      <dgm:t>
        <a:bodyPr/>
        <a:lstStyle/>
        <a:p>
          <a:r>
            <a:rPr lang="en-US" dirty="0"/>
            <a:t>Goal / Action</a:t>
          </a:r>
        </a:p>
      </dgm:t>
    </dgm:pt>
    <dgm:pt modelId="{DC1FF9E7-7341-47D1-82BA-B601901F899E}" type="parTrans" cxnId="{E7903E69-96F4-459B-ABCE-FBA10B25522E}">
      <dgm:prSet/>
      <dgm:spPr/>
      <dgm:t>
        <a:bodyPr/>
        <a:lstStyle/>
        <a:p>
          <a:endParaRPr lang="en-US"/>
        </a:p>
      </dgm:t>
    </dgm:pt>
    <dgm:pt modelId="{194D8015-93C9-46F5-8495-CA868A17D900}" type="sibTrans" cxnId="{E7903E69-96F4-459B-ABCE-FBA10B25522E}">
      <dgm:prSet/>
      <dgm:spPr/>
      <dgm:t>
        <a:bodyPr/>
        <a:lstStyle/>
        <a:p>
          <a:endParaRPr lang="en-US"/>
        </a:p>
      </dgm:t>
    </dgm:pt>
    <dgm:pt modelId="{A1C66438-DFDA-4FD7-B24F-641E64066B22}">
      <dgm:prSet phldrT="[Text]"/>
      <dgm:spPr/>
      <dgm:t>
        <a:bodyPr/>
        <a:lstStyle/>
        <a:p>
          <a:r>
            <a:rPr lang="en-US" dirty="0"/>
            <a:t>Goal / Action</a:t>
          </a:r>
        </a:p>
      </dgm:t>
    </dgm:pt>
    <dgm:pt modelId="{9CA5C6B0-FF28-4E31-A8C3-AF22C6DDCB13}" type="parTrans" cxnId="{9976E87F-4987-42F4-AD3F-E81F3DB54D3A}">
      <dgm:prSet/>
      <dgm:spPr/>
      <dgm:t>
        <a:bodyPr/>
        <a:lstStyle/>
        <a:p>
          <a:endParaRPr lang="en-US"/>
        </a:p>
      </dgm:t>
    </dgm:pt>
    <dgm:pt modelId="{4CBC5BC0-B9A5-4554-AF81-6B408D429421}" type="sibTrans" cxnId="{9976E87F-4987-42F4-AD3F-E81F3DB54D3A}">
      <dgm:prSet/>
      <dgm:spPr/>
      <dgm:t>
        <a:bodyPr/>
        <a:lstStyle/>
        <a:p>
          <a:endParaRPr lang="en-US"/>
        </a:p>
      </dgm:t>
    </dgm:pt>
    <dgm:pt modelId="{BF321DC4-EFA3-498C-B9DF-4377334FC708}">
      <dgm:prSet phldrT="[Text]"/>
      <dgm:spPr/>
      <dgm:t>
        <a:bodyPr/>
        <a:lstStyle/>
        <a:p>
          <a:r>
            <a:rPr lang="en-US" dirty="0"/>
            <a:t>Value</a:t>
          </a:r>
        </a:p>
      </dgm:t>
    </dgm:pt>
    <dgm:pt modelId="{11B5D24C-65EB-49C8-A7A1-BE440CFDFF77}" type="parTrans" cxnId="{3F331A12-5794-4EBA-AC72-E8DA2CB4BD5B}">
      <dgm:prSet/>
      <dgm:spPr/>
      <dgm:t>
        <a:bodyPr/>
        <a:lstStyle/>
        <a:p>
          <a:endParaRPr lang="en-US"/>
        </a:p>
      </dgm:t>
    </dgm:pt>
    <dgm:pt modelId="{3E1860E1-37F2-43BE-BC18-1711C1EC0B06}" type="sibTrans" cxnId="{3F331A12-5794-4EBA-AC72-E8DA2CB4BD5B}">
      <dgm:prSet/>
      <dgm:spPr/>
      <dgm:t>
        <a:bodyPr/>
        <a:lstStyle/>
        <a:p>
          <a:endParaRPr lang="en-US"/>
        </a:p>
      </dgm:t>
    </dgm:pt>
    <dgm:pt modelId="{E1FD3C5C-16DE-4F3C-A4F6-C6D1A52B6902}">
      <dgm:prSet phldrT="[Text]"/>
      <dgm:spPr/>
      <dgm:t>
        <a:bodyPr/>
        <a:lstStyle/>
        <a:p>
          <a:r>
            <a:rPr lang="en-US" dirty="0"/>
            <a:t>Goal / Action</a:t>
          </a:r>
        </a:p>
      </dgm:t>
    </dgm:pt>
    <dgm:pt modelId="{3306065D-D638-4C9C-9FCA-8A0A9FD95FBD}" type="parTrans" cxnId="{E1AE0DB0-018A-4CE3-B981-91E9501B2A17}">
      <dgm:prSet/>
      <dgm:spPr/>
      <dgm:t>
        <a:bodyPr/>
        <a:lstStyle/>
        <a:p>
          <a:endParaRPr lang="en-US"/>
        </a:p>
      </dgm:t>
    </dgm:pt>
    <dgm:pt modelId="{4B6CC1A5-1A85-4EF7-9C00-826226A1EC58}" type="sibTrans" cxnId="{E1AE0DB0-018A-4CE3-B981-91E9501B2A17}">
      <dgm:prSet/>
      <dgm:spPr/>
      <dgm:t>
        <a:bodyPr/>
        <a:lstStyle/>
        <a:p>
          <a:endParaRPr lang="en-US"/>
        </a:p>
      </dgm:t>
    </dgm:pt>
    <dgm:pt modelId="{6B2A8A6A-A902-484D-8832-3D09478C2B8A}" type="pres">
      <dgm:prSet presAssocID="{BDFBB1ED-0095-4F69-8D64-155922E96E4C}" presName="mainComposite" presStyleCnt="0">
        <dgm:presLayoutVars>
          <dgm:chPref val="1"/>
          <dgm:dir/>
          <dgm:animOne val="branch"/>
          <dgm:animLvl val="lvl"/>
          <dgm:resizeHandles val="exact"/>
        </dgm:presLayoutVars>
      </dgm:prSet>
      <dgm:spPr/>
    </dgm:pt>
    <dgm:pt modelId="{B8856D16-002E-4439-95D0-4C51CF7AC9AE}" type="pres">
      <dgm:prSet presAssocID="{BDFBB1ED-0095-4F69-8D64-155922E96E4C}" presName="hierFlow" presStyleCnt="0"/>
      <dgm:spPr/>
    </dgm:pt>
    <dgm:pt modelId="{0C322289-0263-44C5-9A91-BD86461DB0BD}" type="pres">
      <dgm:prSet presAssocID="{BDFBB1ED-0095-4F69-8D64-155922E96E4C}" presName="hierChild1" presStyleCnt="0">
        <dgm:presLayoutVars>
          <dgm:chPref val="1"/>
          <dgm:animOne val="branch"/>
          <dgm:animLvl val="lvl"/>
        </dgm:presLayoutVars>
      </dgm:prSet>
      <dgm:spPr/>
    </dgm:pt>
    <dgm:pt modelId="{6FA6B16B-8840-45A6-AA08-26AB73E802D4}" type="pres">
      <dgm:prSet presAssocID="{02C41ECF-69E9-48AF-9037-8549D3B4C1C5}" presName="Name14" presStyleCnt="0"/>
      <dgm:spPr/>
    </dgm:pt>
    <dgm:pt modelId="{B4D52654-A03F-4662-AF0C-122559D0F2C7}" type="pres">
      <dgm:prSet presAssocID="{02C41ECF-69E9-48AF-9037-8549D3B4C1C5}" presName="level1Shape" presStyleLbl="node0" presStyleIdx="0" presStyleCnt="1" custLinFactNeighborY="2650">
        <dgm:presLayoutVars>
          <dgm:chPref val="3"/>
        </dgm:presLayoutVars>
      </dgm:prSet>
      <dgm:spPr/>
    </dgm:pt>
    <dgm:pt modelId="{9C698D2C-81B5-4383-9405-DD73186FD214}" type="pres">
      <dgm:prSet presAssocID="{02C41ECF-69E9-48AF-9037-8549D3B4C1C5}" presName="hierChild2" presStyleCnt="0"/>
      <dgm:spPr/>
    </dgm:pt>
    <dgm:pt modelId="{BD817D79-6627-426C-BAFF-ECD9B1436893}" type="pres">
      <dgm:prSet presAssocID="{1EECEF78-98A8-404F-9293-AFB58E323D11}" presName="Name19" presStyleLbl="parChTrans1D2" presStyleIdx="0" presStyleCnt="2"/>
      <dgm:spPr/>
    </dgm:pt>
    <dgm:pt modelId="{7ECB4A19-C9EA-470D-95C3-1652792DBA10}" type="pres">
      <dgm:prSet presAssocID="{A114B3F9-FF21-422F-9261-E806737CE3A1}" presName="Name21" presStyleCnt="0"/>
      <dgm:spPr/>
    </dgm:pt>
    <dgm:pt modelId="{7A77A25B-2454-4C5F-B9C4-7ACD54D8CC6D}" type="pres">
      <dgm:prSet presAssocID="{A114B3F9-FF21-422F-9261-E806737CE3A1}" presName="level2Shape" presStyleLbl="node2" presStyleIdx="0" presStyleCnt="2"/>
      <dgm:spPr/>
    </dgm:pt>
    <dgm:pt modelId="{2DDAA285-1AAB-483C-AA7D-1CB780359E87}" type="pres">
      <dgm:prSet presAssocID="{A114B3F9-FF21-422F-9261-E806737CE3A1}" presName="hierChild3" presStyleCnt="0"/>
      <dgm:spPr/>
    </dgm:pt>
    <dgm:pt modelId="{3ADD2640-9404-4A33-AB2F-3A6646FF5D4B}" type="pres">
      <dgm:prSet presAssocID="{DC1FF9E7-7341-47D1-82BA-B601901F899E}" presName="Name19" presStyleLbl="parChTrans1D3" presStyleIdx="0" presStyleCnt="3"/>
      <dgm:spPr/>
    </dgm:pt>
    <dgm:pt modelId="{22426681-ADA5-4AB3-935D-2117FDCC33D0}" type="pres">
      <dgm:prSet presAssocID="{46C0635F-D8C0-44D6-B593-211C54116D70}" presName="Name21" presStyleCnt="0"/>
      <dgm:spPr/>
    </dgm:pt>
    <dgm:pt modelId="{F5E693BE-86D1-4D0E-B16D-180D70165437}" type="pres">
      <dgm:prSet presAssocID="{46C0635F-D8C0-44D6-B593-211C54116D70}" presName="level2Shape" presStyleLbl="node3" presStyleIdx="0" presStyleCnt="3"/>
      <dgm:spPr/>
    </dgm:pt>
    <dgm:pt modelId="{55658B51-64A7-4B49-B674-E3E72774B719}" type="pres">
      <dgm:prSet presAssocID="{46C0635F-D8C0-44D6-B593-211C54116D70}" presName="hierChild3" presStyleCnt="0"/>
      <dgm:spPr/>
    </dgm:pt>
    <dgm:pt modelId="{D4CF4F0B-BA4D-418F-B1B5-40F8BD88566F}" type="pres">
      <dgm:prSet presAssocID="{9CA5C6B0-FF28-4E31-A8C3-AF22C6DDCB13}" presName="Name19" presStyleLbl="parChTrans1D3" presStyleIdx="1" presStyleCnt="3"/>
      <dgm:spPr/>
    </dgm:pt>
    <dgm:pt modelId="{E448BD4D-E826-424A-84C5-6129642C00B8}" type="pres">
      <dgm:prSet presAssocID="{A1C66438-DFDA-4FD7-B24F-641E64066B22}" presName="Name21" presStyleCnt="0"/>
      <dgm:spPr/>
    </dgm:pt>
    <dgm:pt modelId="{42071983-B050-4117-998D-730B0F5DEF22}" type="pres">
      <dgm:prSet presAssocID="{A1C66438-DFDA-4FD7-B24F-641E64066B22}" presName="level2Shape" presStyleLbl="node3" presStyleIdx="1" presStyleCnt="3"/>
      <dgm:spPr/>
    </dgm:pt>
    <dgm:pt modelId="{4FD389CC-4BAA-4197-8B00-2FAFAD534580}" type="pres">
      <dgm:prSet presAssocID="{A1C66438-DFDA-4FD7-B24F-641E64066B22}" presName="hierChild3" presStyleCnt="0"/>
      <dgm:spPr/>
    </dgm:pt>
    <dgm:pt modelId="{A214B41C-C53E-45AA-8FAE-B57B83ECA847}" type="pres">
      <dgm:prSet presAssocID="{11B5D24C-65EB-49C8-A7A1-BE440CFDFF77}" presName="Name19" presStyleLbl="parChTrans1D2" presStyleIdx="1" presStyleCnt="2"/>
      <dgm:spPr/>
    </dgm:pt>
    <dgm:pt modelId="{EB61213C-604F-4EBE-8FF0-588AEF7C7B28}" type="pres">
      <dgm:prSet presAssocID="{BF321DC4-EFA3-498C-B9DF-4377334FC708}" presName="Name21" presStyleCnt="0"/>
      <dgm:spPr/>
    </dgm:pt>
    <dgm:pt modelId="{4CFEC76B-E7A4-412C-BB31-5EF364A10191}" type="pres">
      <dgm:prSet presAssocID="{BF321DC4-EFA3-498C-B9DF-4377334FC708}" presName="level2Shape" presStyleLbl="node2" presStyleIdx="1" presStyleCnt="2"/>
      <dgm:spPr/>
    </dgm:pt>
    <dgm:pt modelId="{CF499DC4-3B6A-4DAA-A4C5-198AFE08B7FE}" type="pres">
      <dgm:prSet presAssocID="{BF321DC4-EFA3-498C-B9DF-4377334FC708}" presName="hierChild3" presStyleCnt="0"/>
      <dgm:spPr/>
    </dgm:pt>
    <dgm:pt modelId="{D43EFC1F-274A-4F2E-8A15-995B519DB41D}" type="pres">
      <dgm:prSet presAssocID="{3306065D-D638-4C9C-9FCA-8A0A9FD95FBD}" presName="Name19" presStyleLbl="parChTrans1D3" presStyleIdx="2" presStyleCnt="3"/>
      <dgm:spPr/>
    </dgm:pt>
    <dgm:pt modelId="{2E409D33-AA59-4163-9FC1-C507A6B8FAA8}" type="pres">
      <dgm:prSet presAssocID="{E1FD3C5C-16DE-4F3C-A4F6-C6D1A52B6902}" presName="Name21" presStyleCnt="0"/>
      <dgm:spPr/>
    </dgm:pt>
    <dgm:pt modelId="{81F83DC7-A7FB-4867-BC07-ADC8EF3B7E5A}" type="pres">
      <dgm:prSet presAssocID="{E1FD3C5C-16DE-4F3C-A4F6-C6D1A52B6902}" presName="level2Shape" presStyleLbl="node3" presStyleIdx="2" presStyleCnt="3"/>
      <dgm:spPr/>
    </dgm:pt>
    <dgm:pt modelId="{1068BE8B-2195-4DBD-B76D-C6CEE7C7C160}" type="pres">
      <dgm:prSet presAssocID="{E1FD3C5C-16DE-4F3C-A4F6-C6D1A52B6902}" presName="hierChild3" presStyleCnt="0"/>
      <dgm:spPr/>
    </dgm:pt>
    <dgm:pt modelId="{049C84ED-5D72-4D25-93FC-F25690303F9A}" type="pres">
      <dgm:prSet presAssocID="{BDFBB1ED-0095-4F69-8D64-155922E96E4C}" presName="bgShapesFlow" presStyleCnt="0"/>
      <dgm:spPr/>
    </dgm:pt>
  </dgm:ptLst>
  <dgm:cxnLst>
    <dgm:cxn modelId="{963E8C0D-226B-4958-8858-F7F70B187A84}" type="presOf" srcId="{3306065D-D638-4C9C-9FCA-8A0A9FD95FBD}" destId="{D43EFC1F-274A-4F2E-8A15-995B519DB41D}" srcOrd="0" destOrd="0" presId="urn:microsoft.com/office/officeart/2005/8/layout/hierarchy6"/>
    <dgm:cxn modelId="{3F331A12-5794-4EBA-AC72-E8DA2CB4BD5B}" srcId="{02C41ECF-69E9-48AF-9037-8549D3B4C1C5}" destId="{BF321DC4-EFA3-498C-B9DF-4377334FC708}" srcOrd="1" destOrd="0" parTransId="{11B5D24C-65EB-49C8-A7A1-BE440CFDFF77}" sibTransId="{3E1860E1-37F2-43BE-BC18-1711C1EC0B06}"/>
    <dgm:cxn modelId="{B32F2F14-BCBA-4F6B-A626-8B0F65B07012}" type="presOf" srcId="{A114B3F9-FF21-422F-9261-E806737CE3A1}" destId="{7A77A25B-2454-4C5F-B9C4-7ACD54D8CC6D}" srcOrd="0" destOrd="0" presId="urn:microsoft.com/office/officeart/2005/8/layout/hierarchy6"/>
    <dgm:cxn modelId="{1833BF1E-2924-4427-AAD4-694CE78202B6}" type="presOf" srcId="{E1FD3C5C-16DE-4F3C-A4F6-C6D1A52B6902}" destId="{81F83DC7-A7FB-4867-BC07-ADC8EF3B7E5A}" srcOrd="0" destOrd="0" presId="urn:microsoft.com/office/officeart/2005/8/layout/hierarchy6"/>
    <dgm:cxn modelId="{F414752D-9A3C-4EA7-9A0A-908EF065B8B2}" srcId="{02C41ECF-69E9-48AF-9037-8549D3B4C1C5}" destId="{A114B3F9-FF21-422F-9261-E806737CE3A1}" srcOrd="0" destOrd="0" parTransId="{1EECEF78-98A8-404F-9293-AFB58E323D11}" sibTransId="{AE6BFD89-9DB7-48A4-B88D-E065063F8CD1}"/>
    <dgm:cxn modelId="{69BC1438-1D2B-4A94-8837-CF67E621FE48}" type="presOf" srcId="{9CA5C6B0-FF28-4E31-A8C3-AF22C6DDCB13}" destId="{D4CF4F0B-BA4D-418F-B1B5-40F8BD88566F}" srcOrd="0" destOrd="0" presId="urn:microsoft.com/office/officeart/2005/8/layout/hierarchy6"/>
    <dgm:cxn modelId="{303F7161-9512-4919-949D-AE16114E260D}" srcId="{BDFBB1ED-0095-4F69-8D64-155922E96E4C}" destId="{02C41ECF-69E9-48AF-9037-8549D3B4C1C5}" srcOrd="0" destOrd="0" parTransId="{4951FD5C-B20E-4774-992C-D343B4D26CD3}" sibTransId="{C809402A-0FBC-4496-84D9-DA836404708A}"/>
    <dgm:cxn modelId="{3C671149-1FC6-4576-8F8D-A5FECEEF9649}" type="presOf" srcId="{11B5D24C-65EB-49C8-A7A1-BE440CFDFF77}" destId="{A214B41C-C53E-45AA-8FAE-B57B83ECA847}" srcOrd="0" destOrd="0" presId="urn:microsoft.com/office/officeart/2005/8/layout/hierarchy6"/>
    <dgm:cxn modelId="{E7903E69-96F4-459B-ABCE-FBA10B25522E}" srcId="{A114B3F9-FF21-422F-9261-E806737CE3A1}" destId="{46C0635F-D8C0-44D6-B593-211C54116D70}" srcOrd="0" destOrd="0" parTransId="{DC1FF9E7-7341-47D1-82BA-B601901F899E}" sibTransId="{194D8015-93C9-46F5-8495-CA868A17D900}"/>
    <dgm:cxn modelId="{1907A56A-3376-4E66-93B1-66D2750D3821}" type="presOf" srcId="{02C41ECF-69E9-48AF-9037-8549D3B4C1C5}" destId="{B4D52654-A03F-4662-AF0C-122559D0F2C7}" srcOrd="0" destOrd="0" presId="urn:microsoft.com/office/officeart/2005/8/layout/hierarchy6"/>
    <dgm:cxn modelId="{8C7A2C6D-BDB8-46E9-BABE-C4DE53789D3F}" type="presOf" srcId="{A1C66438-DFDA-4FD7-B24F-641E64066B22}" destId="{42071983-B050-4117-998D-730B0F5DEF22}" srcOrd="0" destOrd="0" presId="urn:microsoft.com/office/officeart/2005/8/layout/hierarchy6"/>
    <dgm:cxn modelId="{9976E87F-4987-42F4-AD3F-E81F3DB54D3A}" srcId="{A114B3F9-FF21-422F-9261-E806737CE3A1}" destId="{A1C66438-DFDA-4FD7-B24F-641E64066B22}" srcOrd="1" destOrd="0" parTransId="{9CA5C6B0-FF28-4E31-A8C3-AF22C6DDCB13}" sibTransId="{4CBC5BC0-B9A5-4554-AF81-6B408D429421}"/>
    <dgm:cxn modelId="{F4F15E90-A60A-4773-A815-38F1018F57CA}" type="presOf" srcId="{46C0635F-D8C0-44D6-B593-211C54116D70}" destId="{F5E693BE-86D1-4D0E-B16D-180D70165437}" srcOrd="0" destOrd="0" presId="urn:microsoft.com/office/officeart/2005/8/layout/hierarchy6"/>
    <dgm:cxn modelId="{E1AE0DB0-018A-4CE3-B981-91E9501B2A17}" srcId="{BF321DC4-EFA3-498C-B9DF-4377334FC708}" destId="{E1FD3C5C-16DE-4F3C-A4F6-C6D1A52B6902}" srcOrd="0" destOrd="0" parTransId="{3306065D-D638-4C9C-9FCA-8A0A9FD95FBD}" sibTransId="{4B6CC1A5-1A85-4EF7-9C00-826226A1EC58}"/>
    <dgm:cxn modelId="{AD2CA0B9-AA3D-467C-8EDC-B4484C3AA1A1}" type="presOf" srcId="{1EECEF78-98A8-404F-9293-AFB58E323D11}" destId="{BD817D79-6627-426C-BAFF-ECD9B1436893}" srcOrd="0" destOrd="0" presId="urn:microsoft.com/office/officeart/2005/8/layout/hierarchy6"/>
    <dgm:cxn modelId="{381618C2-F9C2-43DF-8859-70DE8BDE7FE9}" type="presOf" srcId="{BF321DC4-EFA3-498C-B9DF-4377334FC708}" destId="{4CFEC76B-E7A4-412C-BB31-5EF364A10191}" srcOrd="0" destOrd="0" presId="urn:microsoft.com/office/officeart/2005/8/layout/hierarchy6"/>
    <dgm:cxn modelId="{3A8DEBE1-8979-4854-88D9-FE027A3D2F10}" type="presOf" srcId="{BDFBB1ED-0095-4F69-8D64-155922E96E4C}" destId="{6B2A8A6A-A902-484D-8832-3D09478C2B8A}" srcOrd="0" destOrd="0" presId="urn:microsoft.com/office/officeart/2005/8/layout/hierarchy6"/>
    <dgm:cxn modelId="{060DFCF1-D2D5-4C3D-B3FC-B72F20028BEB}" type="presOf" srcId="{DC1FF9E7-7341-47D1-82BA-B601901F899E}" destId="{3ADD2640-9404-4A33-AB2F-3A6646FF5D4B}" srcOrd="0" destOrd="0" presId="urn:microsoft.com/office/officeart/2005/8/layout/hierarchy6"/>
    <dgm:cxn modelId="{C60E387E-527D-4325-B9F1-5B39949545D7}" type="presParOf" srcId="{6B2A8A6A-A902-484D-8832-3D09478C2B8A}" destId="{B8856D16-002E-4439-95D0-4C51CF7AC9AE}" srcOrd="0" destOrd="0" presId="urn:microsoft.com/office/officeart/2005/8/layout/hierarchy6"/>
    <dgm:cxn modelId="{57D52D0C-7E81-4000-AFFF-B8CCAFC2FEDD}" type="presParOf" srcId="{B8856D16-002E-4439-95D0-4C51CF7AC9AE}" destId="{0C322289-0263-44C5-9A91-BD86461DB0BD}" srcOrd="0" destOrd="0" presId="urn:microsoft.com/office/officeart/2005/8/layout/hierarchy6"/>
    <dgm:cxn modelId="{7C95C072-DE5A-41EC-855E-31D211C9B3ED}" type="presParOf" srcId="{0C322289-0263-44C5-9A91-BD86461DB0BD}" destId="{6FA6B16B-8840-45A6-AA08-26AB73E802D4}" srcOrd="0" destOrd="0" presId="urn:microsoft.com/office/officeart/2005/8/layout/hierarchy6"/>
    <dgm:cxn modelId="{E066A6EA-A24C-4D21-BF5F-86D8D77ACF13}" type="presParOf" srcId="{6FA6B16B-8840-45A6-AA08-26AB73E802D4}" destId="{B4D52654-A03F-4662-AF0C-122559D0F2C7}" srcOrd="0" destOrd="0" presId="urn:microsoft.com/office/officeart/2005/8/layout/hierarchy6"/>
    <dgm:cxn modelId="{336B7DC2-728D-4DA8-A19E-316EE145418A}" type="presParOf" srcId="{6FA6B16B-8840-45A6-AA08-26AB73E802D4}" destId="{9C698D2C-81B5-4383-9405-DD73186FD214}" srcOrd="1" destOrd="0" presId="urn:microsoft.com/office/officeart/2005/8/layout/hierarchy6"/>
    <dgm:cxn modelId="{340D6A6A-39C5-4275-8EB6-F8A4A2E0FE12}" type="presParOf" srcId="{9C698D2C-81B5-4383-9405-DD73186FD214}" destId="{BD817D79-6627-426C-BAFF-ECD9B1436893}" srcOrd="0" destOrd="0" presId="urn:microsoft.com/office/officeart/2005/8/layout/hierarchy6"/>
    <dgm:cxn modelId="{93A0F2F6-FBCC-4C6A-A379-E46FF7B91486}" type="presParOf" srcId="{9C698D2C-81B5-4383-9405-DD73186FD214}" destId="{7ECB4A19-C9EA-470D-95C3-1652792DBA10}" srcOrd="1" destOrd="0" presId="urn:microsoft.com/office/officeart/2005/8/layout/hierarchy6"/>
    <dgm:cxn modelId="{EADF524F-1639-4EBA-B02C-8319B2D591CC}" type="presParOf" srcId="{7ECB4A19-C9EA-470D-95C3-1652792DBA10}" destId="{7A77A25B-2454-4C5F-B9C4-7ACD54D8CC6D}" srcOrd="0" destOrd="0" presId="urn:microsoft.com/office/officeart/2005/8/layout/hierarchy6"/>
    <dgm:cxn modelId="{C51FFFF1-B19A-45C7-A5F9-D45D5970FC30}" type="presParOf" srcId="{7ECB4A19-C9EA-470D-95C3-1652792DBA10}" destId="{2DDAA285-1AAB-483C-AA7D-1CB780359E87}" srcOrd="1" destOrd="0" presId="urn:microsoft.com/office/officeart/2005/8/layout/hierarchy6"/>
    <dgm:cxn modelId="{69771B5C-8C58-40D1-93B8-CCCCBBAE6362}" type="presParOf" srcId="{2DDAA285-1AAB-483C-AA7D-1CB780359E87}" destId="{3ADD2640-9404-4A33-AB2F-3A6646FF5D4B}" srcOrd="0" destOrd="0" presId="urn:microsoft.com/office/officeart/2005/8/layout/hierarchy6"/>
    <dgm:cxn modelId="{8B073BDB-81C3-4A9A-9B41-93759DB0E5E8}" type="presParOf" srcId="{2DDAA285-1AAB-483C-AA7D-1CB780359E87}" destId="{22426681-ADA5-4AB3-935D-2117FDCC33D0}" srcOrd="1" destOrd="0" presId="urn:microsoft.com/office/officeart/2005/8/layout/hierarchy6"/>
    <dgm:cxn modelId="{2512C073-1095-462E-B3E9-087F98119E96}" type="presParOf" srcId="{22426681-ADA5-4AB3-935D-2117FDCC33D0}" destId="{F5E693BE-86D1-4D0E-B16D-180D70165437}" srcOrd="0" destOrd="0" presId="urn:microsoft.com/office/officeart/2005/8/layout/hierarchy6"/>
    <dgm:cxn modelId="{C6070EA7-D1E2-478D-A26B-036FF9CD475C}" type="presParOf" srcId="{22426681-ADA5-4AB3-935D-2117FDCC33D0}" destId="{55658B51-64A7-4B49-B674-E3E72774B719}" srcOrd="1" destOrd="0" presId="urn:microsoft.com/office/officeart/2005/8/layout/hierarchy6"/>
    <dgm:cxn modelId="{C82AA770-8858-4462-81F9-5B168BF4A734}" type="presParOf" srcId="{2DDAA285-1AAB-483C-AA7D-1CB780359E87}" destId="{D4CF4F0B-BA4D-418F-B1B5-40F8BD88566F}" srcOrd="2" destOrd="0" presId="urn:microsoft.com/office/officeart/2005/8/layout/hierarchy6"/>
    <dgm:cxn modelId="{03F2CF35-1E3D-41BD-91BE-1BB2933F0CEB}" type="presParOf" srcId="{2DDAA285-1AAB-483C-AA7D-1CB780359E87}" destId="{E448BD4D-E826-424A-84C5-6129642C00B8}" srcOrd="3" destOrd="0" presId="urn:microsoft.com/office/officeart/2005/8/layout/hierarchy6"/>
    <dgm:cxn modelId="{CC8F20CD-1AEC-4B09-8612-0F18E684DA44}" type="presParOf" srcId="{E448BD4D-E826-424A-84C5-6129642C00B8}" destId="{42071983-B050-4117-998D-730B0F5DEF22}" srcOrd="0" destOrd="0" presId="urn:microsoft.com/office/officeart/2005/8/layout/hierarchy6"/>
    <dgm:cxn modelId="{1E553D59-43FC-4720-A8A3-40A3608F5756}" type="presParOf" srcId="{E448BD4D-E826-424A-84C5-6129642C00B8}" destId="{4FD389CC-4BAA-4197-8B00-2FAFAD534580}" srcOrd="1" destOrd="0" presId="urn:microsoft.com/office/officeart/2005/8/layout/hierarchy6"/>
    <dgm:cxn modelId="{2BA661F6-58C5-4C16-9102-20D42CD29814}" type="presParOf" srcId="{9C698D2C-81B5-4383-9405-DD73186FD214}" destId="{A214B41C-C53E-45AA-8FAE-B57B83ECA847}" srcOrd="2" destOrd="0" presId="urn:microsoft.com/office/officeart/2005/8/layout/hierarchy6"/>
    <dgm:cxn modelId="{1F32CFC6-66DC-44E0-958D-E9C476F62C6C}" type="presParOf" srcId="{9C698D2C-81B5-4383-9405-DD73186FD214}" destId="{EB61213C-604F-4EBE-8FF0-588AEF7C7B28}" srcOrd="3" destOrd="0" presId="urn:microsoft.com/office/officeart/2005/8/layout/hierarchy6"/>
    <dgm:cxn modelId="{8CB33222-D048-4FCE-8A57-7F23089DC3C7}" type="presParOf" srcId="{EB61213C-604F-4EBE-8FF0-588AEF7C7B28}" destId="{4CFEC76B-E7A4-412C-BB31-5EF364A10191}" srcOrd="0" destOrd="0" presId="urn:microsoft.com/office/officeart/2005/8/layout/hierarchy6"/>
    <dgm:cxn modelId="{8B7B9907-274B-47B4-B683-2EE90E672910}" type="presParOf" srcId="{EB61213C-604F-4EBE-8FF0-588AEF7C7B28}" destId="{CF499DC4-3B6A-4DAA-A4C5-198AFE08B7FE}" srcOrd="1" destOrd="0" presId="urn:microsoft.com/office/officeart/2005/8/layout/hierarchy6"/>
    <dgm:cxn modelId="{41EA998B-D60D-460D-A136-209C2C2EAEFA}" type="presParOf" srcId="{CF499DC4-3B6A-4DAA-A4C5-198AFE08B7FE}" destId="{D43EFC1F-274A-4F2E-8A15-995B519DB41D}" srcOrd="0" destOrd="0" presId="urn:microsoft.com/office/officeart/2005/8/layout/hierarchy6"/>
    <dgm:cxn modelId="{EE530522-2192-4033-8F50-BBFC93F04309}" type="presParOf" srcId="{CF499DC4-3B6A-4DAA-A4C5-198AFE08B7FE}" destId="{2E409D33-AA59-4163-9FC1-C507A6B8FAA8}" srcOrd="1" destOrd="0" presId="urn:microsoft.com/office/officeart/2005/8/layout/hierarchy6"/>
    <dgm:cxn modelId="{4644E567-7668-4961-9B50-9144BF5F83A8}" type="presParOf" srcId="{2E409D33-AA59-4163-9FC1-C507A6B8FAA8}" destId="{81F83DC7-A7FB-4867-BC07-ADC8EF3B7E5A}" srcOrd="0" destOrd="0" presId="urn:microsoft.com/office/officeart/2005/8/layout/hierarchy6"/>
    <dgm:cxn modelId="{8EC1950F-A07B-43F8-876B-C3526D8C456C}" type="presParOf" srcId="{2E409D33-AA59-4163-9FC1-C507A6B8FAA8}" destId="{1068BE8B-2195-4DBD-B76D-C6CEE7C7C160}" srcOrd="1" destOrd="0" presId="urn:microsoft.com/office/officeart/2005/8/layout/hierarchy6"/>
    <dgm:cxn modelId="{14A7F6A7-0DAA-49A9-9254-9952BD8E9363}" type="presParOf" srcId="{6B2A8A6A-A902-484D-8832-3D09478C2B8A}" destId="{049C84ED-5D72-4D25-93FC-F25690303F9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8A5ED-8B21-4F46-A095-7E1C9779A9C8}">
      <dsp:nvSpPr>
        <dsp:cNvPr id="0" name=""/>
        <dsp:cNvSpPr/>
      </dsp:nvSpPr>
      <dsp:spPr>
        <a:xfrm>
          <a:off x="457199" y="0"/>
          <a:ext cx="518160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A172BF4-95B0-444D-9922-A1342F51FE11}">
      <dsp:nvSpPr>
        <dsp:cNvPr id="0" name=""/>
        <dsp:cNvSpPr/>
      </dsp:nvSpPr>
      <dsp:spPr>
        <a:xfrm>
          <a:off x="206573" y="1219199"/>
          <a:ext cx="1828800" cy="1625600"/>
        </a:xfrm>
        <a:prstGeom prst="roundRect">
          <a:avLst/>
        </a:prstGeom>
        <a:gradFill rotWithShape="0">
          <a:gsLst>
            <a:gs pos="0">
              <a:schemeClr val="accent5">
                <a:hueOff val="0"/>
                <a:satOff val="0"/>
                <a:lumOff val="0"/>
                <a:alphaOff val="0"/>
                <a:tint val="48000"/>
                <a:satMod val="105000"/>
                <a:lumMod val="110000"/>
              </a:schemeClr>
            </a:gs>
            <a:gs pos="100000">
              <a:schemeClr val="accent5">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Antecedents</a:t>
          </a:r>
        </a:p>
        <a:p>
          <a:pPr marL="0" lvl="0" indent="0" algn="ctr" defTabSz="755650">
            <a:lnSpc>
              <a:spcPct val="90000"/>
            </a:lnSpc>
            <a:spcBef>
              <a:spcPct val="0"/>
            </a:spcBef>
            <a:spcAft>
              <a:spcPct val="35000"/>
            </a:spcAft>
            <a:buNone/>
          </a:pPr>
          <a:r>
            <a:rPr lang="en-US" sz="1700" kern="1200" dirty="0"/>
            <a:t>Conditions preceding behavior</a:t>
          </a:r>
        </a:p>
      </dsp:txBody>
      <dsp:txXfrm>
        <a:off x="285928" y="1298554"/>
        <a:ext cx="1670090" cy="1466890"/>
      </dsp:txXfrm>
    </dsp:sp>
    <dsp:sp modelId="{D1FE7034-94B1-424A-8E93-7DDFBBBDD6F6}">
      <dsp:nvSpPr>
        <dsp:cNvPr id="0" name=""/>
        <dsp:cNvSpPr/>
      </dsp:nvSpPr>
      <dsp:spPr>
        <a:xfrm>
          <a:off x="2133600" y="1219199"/>
          <a:ext cx="1828800" cy="1625600"/>
        </a:xfrm>
        <a:prstGeom prst="roundRect">
          <a:avLst/>
        </a:prstGeom>
        <a:gradFill rotWithShape="0">
          <a:gsLst>
            <a:gs pos="0">
              <a:schemeClr val="accent5">
                <a:hueOff val="3005351"/>
                <a:satOff val="-13190"/>
                <a:lumOff val="3921"/>
                <a:alphaOff val="0"/>
                <a:tint val="48000"/>
                <a:satMod val="105000"/>
                <a:lumMod val="110000"/>
              </a:schemeClr>
            </a:gs>
            <a:gs pos="100000">
              <a:schemeClr val="accent5">
                <a:hueOff val="3005351"/>
                <a:satOff val="-13190"/>
                <a:lumOff val="3921"/>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Behavior</a:t>
          </a:r>
        </a:p>
        <a:p>
          <a:pPr marL="0" lvl="0" indent="0" algn="ctr" defTabSz="755650">
            <a:lnSpc>
              <a:spcPct val="90000"/>
            </a:lnSpc>
            <a:spcBef>
              <a:spcPct val="0"/>
            </a:spcBef>
            <a:spcAft>
              <a:spcPct val="35000"/>
            </a:spcAft>
            <a:buNone/>
          </a:pPr>
          <a:r>
            <a:rPr lang="en-US" sz="1700" b="0" u="none" kern="1200" dirty="0"/>
            <a:t>Observable measurable response</a:t>
          </a:r>
        </a:p>
      </dsp:txBody>
      <dsp:txXfrm>
        <a:off x="2212955" y="1298554"/>
        <a:ext cx="1670090" cy="1466890"/>
      </dsp:txXfrm>
    </dsp:sp>
    <dsp:sp modelId="{88C8602E-499F-4F10-93CE-7565CD1E1442}">
      <dsp:nvSpPr>
        <dsp:cNvPr id="0" name=""/>
        <dsp:cNvSpPr/>
      </dsp:nvSpPr>
      <dsp:spPr>
        <a:xfrm>
          <a:off x="4060626" y="1219199"/>
          <a:ext cx="1828800" cy="1625600"/>
        </a:xfrm>
        <a:prstGeom prst="roundRect">
          <a:avLst/>
        </a:prstGeom>
        <a:gradFill rotWithShape="0">
          <a:gsLst>
            <a:gs pos="0">
              <a:schemeClr val="accent5">
                <a:hueOff val="6010703"/>
                <a:satOff val="-26380"/>
                <a:lumOff val="7843"/>
                <a:alphaOff val="0"/>
                <a:tint val="48000"/>
                <a:satMod val="105000"/>
                <a:lumMod val="110000"/>
              </a:schemeClr>
            </a:gs>
            <a:gs pos="100000">
              <a:schemeClr val="accent5">
                <a:hueOff val="6010703"/>
                <a:satOff val="-26380"/>
                <a:lumOff val="7843"/>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Consequences</a:t>
          </a:r>
        </a:p>
        <a:p>
          <a:pPr marL="0" lvl="0" indent="0" algn="ctr" defTabSz="755650">
            <a:lnSpc>
              <a:spcPct val="90000"/>
            </a:lnSpc>
            <a:spcBef>
              <a:spcPct val="0"/>
            </a:spcBef>
            <a:spcAft>
              <a:spcPct val="35000"/>
            </a:spcAft>
            <a:buNone/>
          </a:pPr>
          <a:r>
            <a:rPr lang="en-US" sz="1700" b="0" u="none" kern="1200" dirty="0"/>
            <a:t>Outcomes Reinforcement Punishment</a:t>
          </a:r>
        </a:p>
      </dsp:txBody>
      <dsp:txXfrm>
        <a:off x="4139981" y="1298554"/>
        <a:ext cx="16700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8A5ED-8B21-4F46-A095-7E1C9779A9C8}">
      <dsp:nvSpPr>
        <dsp:cNvPr id="0" name=""/>
        <dsp:cNvSpPr/>
      </dsp:nvSpPr>
      <dsp:spPr>
        <a:xfrm>
          <a:off x="457199" y="0"/>
          <a:ext cx="518160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A172BF4-95B0-444D-9922-A1342F51FE11}">
      <dsp:nvSpPr>
        <dsp:cNvPr id="0" name=""/>
        <dsp:cNvSpPr/>
      </dsp:nvSpPr>
      <dsp:spPr>
        <a:xfrm>
          <a:off x="6548" y="1219199"/>
          <a:ext cx="1962150" cy="1625600"/>
        </a:xfrm>
        <a:prstGeom prst="roundRect">
          <a:avLst/>
        </a:prstGeom>
        <a:gradFill rotWithShape="0">
          <a:gsLst>
            <a:gs pos="0">
              <a:schemeClr val="accent5">
                <a:hueOff val="0"/>
                <a:satOff val="0"/>
                <a:lumOff val="0"/>
                <a:alphaOff val="0"/>
                <a:tint val="48000"/>
                <a:satMod val="105000"/>
                <a:lumMod val="110000"/>
              </a:schemeClr>
            </a:gs>
            <a:gs pos="100000">
              <a:schemeClr val="accent5">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Antecedents</a:t>
          </a:r>
        </a:p>
        <a:p>
          <a:pPr marL="0" lvl="0" indent="0" algn="ctr" defTabSz="755650">
            <a:lnSpc>
              <a:spcPct val="90000"/>
            </a:lnSpc>
            <a:spcBef>
              <a:spcPct val="0"/>
            </a:spcBef>
            <a:spcAft>
              <a:spcPct val="35000"/>
            </a:spcAft>
            <a:buNone/>
          </a:pPr>
          <a:r>
            <a:rPr lang="en-US" sz="1700" kern="1200" dirty="0"/>
            <a:t>Alone at night, anxious, urge to drink/use</a:t>
          </a:r>
        </a:p>
      </dsp:txBody>
      <dsp:txXfrm>
        <a:off x="85903" y="1298554"/>
        <a:ext cx="1803440" cy="1466890"/>
      </dsp:txXfrm>
    </dsp:sp>
    <dsp:sp modelId="{D1FE7034-94B1-424A-8E93-7DDFBBBDD6F6}">
      <dsp:nvSpPr>
        <dsp:cNvPr id="0" name=""/>
        <dsp:cNvSpPr/>
      </dsp:nvSpPr>
      <dsp:spPr>
        <a:xfrm>
          <a:off x="2066925" y="1219199"/>
          <a:ext cx="1962150" cy="1625600"/>
        </a:xfrm>
        <a:prstGeom prst="roundRect">
          <a:avLst/>
        </a:prstGeom>
        <a:gradFill rotWithShape="0">
          <a:gsLst>
            <a:gs pos="0">
              <a:schemeClr val="accent5">
                <a:hueOff val="3005351"/>
                <a:satOff val="-13190"/>
                <a:lumOff val="3921"/>
                <a:alphaOff val="0"/>
                <a:tint val="48000"/>
                <a:satMod val="105000"/>
                <a:lumMod val="110000"/>
              </a:schemeClr>
            </a:gs>
            <a:gs pos="100000">
              <a:schemeClr val="accent5">
                <a:hueOff val="3005351"/>
                <a:satOff val="-13190"/>
                <a:lumOff val="3921"/>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Behavior</a:t>
          </a:r>
        </a:p>
        <a:p>
          <a:pPr marL="0" lvl="0" indent="0" algn="ctr" defTabSz="755650">
            <a:lnSpc>
              <a:spcPct val="90000"/>
            </a:lnSpc>
            <a:spcBef>
              <a:spcPct val="0"/>
            </a:spcBef>
            <a:spcAft>
              <a:spcPct val="35000"/>
            </a:spcAft>
            <a:buNone/>
          </a:pPr>
          <a:r>
            <a:rPr lang="en-US" sz="1700" b="0" u="none" kern="1200" dirty="0"/>
            <a:t>Drinks alcohol or smokes THC</a:t>
          </a:r>
        </a:p>
      </dsp:txBody>
      <dsp:txXfrm>
        <a:off x="2146280" y="1298554"/>
        <a:ext cx="1803440" cy="1466890"/>
      </dsp:txXfrm>
    </dsp:sp>
    <dsp:sp modelId="{88C8602E-499F-4F10-93CE-7565CD1E1442}">
      <dsp:nvSpPr>
        <dsp:cNvPr id="0" name=""/>
        <dsp:cNvSpPr/>
      </dsp:nvSpPr>
      <dsp:spPr>
        <a:xfrm>
          <a:off x="4127301" y="1219199"/>
          <a:ext cx="1962150" cy="1625600"/>
        </a:xfrm>
        <a:prstGeom prst="roundRect">
          <a:avLst/>
        </a:prstGeom>
        <a:gradFill rotWithShape="0">
          <a:gsLst>
            <a:gs pos="0">
              <a:schemeClr val="accent5">
                <a:hueOff val="6010703"/>
                <a:satOff val="-26380"/>
                <a:lumOff val="7843"/>
                <a:alphaOff val="0"/>
                <a:tint val="48000"/>
                <a:satMod val="105000"/>
                <a:lumMod val="110000"/>
              </a:schemeClr>
            </a:gs>
            <a:gs pos="100000">
              <a:schemeClr val="accent5">
                <a:hueOff val="6010703"/>
                <a:satOff val="-26380"/>
                <a:lumOff val="7843"/>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Consequences</a:t>
          </a:r>
        </a:p>
        <a:p>
          <a:pPr marL="0" lvl="0" indent="0" algn="ctr" defTabSz="755650">
            <a:lnSpc>
              <a:spcPct val="90000"/>
            </a:lnSpc>
            <a:spcBef>
              <a:spcPct val="0"/>
            </a:spcBef>
            <a:spcAft>
              <a:spcPct val="35000"/>
            </a:spcAft>
            <a:buNone/>
          </a:pPr>
          <a:r>
            <a:rPr lang="en-US" sz="1700" b="0" u="none" kern="1200" dirty="0"/>
            <a:t>Relief from anxiety and cravings</a:t>
          </a:r>
        </a:p>
      </dsp:txBody>
      <dsp:txXfrm>
        <a:off x="4206656" y="1298554"/>
        <a:ext cx="1803440" cy="14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8A5ED-8B21-4F46-A095-7E1C9779A9C8}">
      <dsp:nvSpPr>
        <dsp:cNvPr id="0" name=""/>
        <dsp:cNvSpPr/>
      </dsp:nvSpPr>
      <dsp:spPr>
        <a:xfrm>
          <a:off x="457199" y="0"/>
          <a:ext cx="518160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A172BF4-95B0-444D-9922-A1342F51FE11}">
      <dsp:nvSpPr>
        <dsp:cNvPr id="0" name=""/>
        <dsp:cNvSpPr/>
      </dsp:nvSpPr>
      <dsp:spPr>
        <a:xfrm>
          <a:off x="6548" y="1219199"/>
          <a:ext cx="1962150" cy="1625600"/>
        </a:xfrm>
        <a:prstGeom prst="roundRect">
          <a:avLst/>
        </a:prstGeom>
        <a:gradFill rotWithShape="0">
          <a:gsLst>
            <a:gs pos="0">
              <a:schemeClr val="accent5">
                <a:hueOff val="0"/>
                <a:satOff val="0"/>
                <a:lumOff val="0"/>
                <a:alphaOff val="0"/>
                <a:tint val="48000"/>
                <a:satMod val="105000"/>
                <a:lumMod val="110000"/>
              </a:schemeClr>
            </a:gs>
            <a:gs pos="100000">
              <a:schemeClr val="accent5">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Antecedents</a:t>
          </a:r>
        </a:p>
        <a:p>
          <a:pPr marL="0" lvl="0" indent="0" algn="ctr" defTabSz="755650">
            <a:lnSpc>
              <a:spcPct val="90000"/>
            </a:lnSpc>
            <a:spcBef>
              <a:spcPct val="0"/>
            </a:spcBef>
            <a:spcAft>
              <a:spcPct val="35000"/>
            </a:spcAft>
            <a:buNone/>
          </a:pPr>
          <a:r>
            <a:rPr lang="en-US" sz="1700" kern="1200" dirty="0"/>
            <a:t>Alone at night, anxious, urge to drink/use</a:t>
          </a:r>
        </a:p>
      </dsp:txBody>
      <dsp:txXfrm>
        <a:off x="85903" y="1298554"/>
        <a:ext cx="1803440" cy="1466890"/>
      </dsp:txXfrm>
    </dsp:sp>
    <dsp:sp modelId="{D1FE7034-94B1-424A-8E93-7DDFBBBDD6F6}">
      <dsp:nvSpPr>
        <dsp:cNvPr id="0" name=""/>
        <dsp:cNvSpPr/>
      </dsp:nvSpPr>
      <dsp:spPr>
        <a:xfrm>
          <a:off x="2066925" y="1219199"/>
          <a:ext cx="1962150" cy="1625600"/>
        </a:xfrm>
        <a:prstGeom prst="roundRect">
          <a:avLst/>
        </a:prstGeom>
        <a:gradFill rotWithShape="0">
          <a:gsLst>
            <a:gs pos="0">
              <a:schemeClr val="accent5">
                <a:hueOff val="3005351"/>
                <a:satOff val="-13190"/>
                <a:lumOff val="3921"/>
                <a:alphaOff val="0"/>
                <a:tint val="48000"/>
                <a:satMod val="105000"/>
                <a:lumMod val="110000"/>
              </a:schemeClr>
            </a:gs>
            <a:gs pos="100000">
              <a:schemeClr val="accent5">
                <a:hueOff val="3005351"/>
                <a:satOff val="-13190"/>
                <a:lumOff val="3921"/>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Behavior</a:t>
          </a:r>
        </a:p>
        <a:p>
          <a:pPr marL="0" lvl="0" indent="0" algn="ctr" defTabSz="755650">
            <a:lnSpc>
              <a:spcPct val="90000"/>
            </a:lnSpc>
            <a:spcBef>
              <a:spcPct val="0"/>
            </a:spcBef>
            <a:spcAft>
              <a:spcPct val="35000"/>
            </a:spcAft>
            <a:buNone/>
          </a:pPr>
          <a:r>
            <a:rPr lang="en-US" sz="1700" b="0" u="none" kern="1200" dirty="0"/>
            <a:t>Call friend</a:t>
          </a:r>
        </a:p>
        <a:p>
          <a:pPr marL="0" lvl="0" indent="0" algn="ctr" defTabSz="755650">
            <a:lnSpc>
              <a:spcPct val="90000"/>
            </a:lnSpc>
            <a:spcBef>
              <a:spcPct val="0"/>
            </a:spcBef>
            <a:spcAft>
              <a:spcPct val="35000"/>
            </a:spcAft>
            <a:buNone/>
          </a:pPr>
          <a:r>
            <a:rPr lang="en-US" sz="1700" b="0" u="none" kern="1200" dirty="0"/>
            <a:t>Go to meeting</a:t>
          </a:r>
        </a:p>
      </dsp:txBody>
      <dsp:txXfrm>
        <a:off x="2146280" y="1298554"/>
        <a:ext cx="1803440" cy="1466890"/>
      </dsp:txXfrm>
    </dsp:sp>
    <dsp:sp modelId="{88C8602E-499F-4F10-93CE-7565CD1E1442}">
      <dsp:nvSpPr>
        <dsp:cNvPr id="0" name=""/>
        <dsp:cNvSpPr/>
      </dsp:nvSpPr>
      <dsp:spPr>
        <a:xfrm>
          <a:off x="4127301" y="1219199"/>
          <a:ext cx="1962150" cy="1625600"/>
        </a:xfrm>
        <a:prstGeom prst="roundRect">
          <a:avLst/>
        </a:prstGeom>
        <a:gradFill rotWithShape="0">
          <a:gsLst>
            <a:gs pos="0">
              <a:schemeClr val="accent5">
                <a:hueOff val="6010703"/>
                <a:satOff val="-26380"/>
                <a:lumOff val="7843"/>
                <a:alphaOff val="0"/>
                <a:tint val="48000"/>
                <a:satMod val="105000"/>
                <a:lumMod val="110000"/>
              </a:schemeClr>
            </a:gs>
            <a:gs pos="100000">
              <a:schemeClr val="accent5">
                <a:hueOff val="6010703"/>
                <a:satOff val="-26380"/>
                <a:lumOff val="7843"/>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u="sng" kern="1200" dirty="0"/>
            <a:t>Consequences</a:t>
          </a:r>
        </a:p>
        <a:p>
          <a:pPr marL="0" lvl="0" indent="0" algn="ctr" defTabSz="755650">
            <a:lnSpc>
              <a:spcPct val="90000"/>
            </a:lnSpc>
            <a:spcBef>
              <a:spcPct val="0"/>
            </a:spcBef>
            <a:spcAft>
              <a:spcPct val="35000"/>
            </a:spcAft>
            <a:buNone/>
          </a:pPr>
          <a:r>
            <a:rPr lang="en-US" sz="1700" b="0" u="none" kern="1200" dirty="0"/>
            <a:t>Relational</a:t>
          </a:r>
        </a:p>
        <a:p>
          <a:pPr marL="0" lvl="0" indent="0" algn="ctr" defTabSz="755650">
            <a:lnSpc>
              <a:spcPct val="90000"/>
            </a:lnSpc>
            <a:spcBef>
              <a:spcPct val="0"/>
            </a:spcBef>
            <a:spcAft>
              <a:spcPct val="35000"/>
            </a:spcAft>
            <a:buNone/>
          </a:pPr>
          <a:r>
            <a:rPr lang="en-US" sz="1700" b="0" u="none" kern="1200" dirty="0"/>
            <a:t> Fulfillment</a:t>
          </a:r>
        </a:p>
      </dsp:txBody>
      <dsp:txXfrm>
        <a:off x="4206656" y="1298554"/>
        <a:ext cx="1803440"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BC2C-E57E-4258-9BDF-557FC3F2087F}">
      <dsp:nvSpPr>
        <dsp:cNvPr id="0" name=""/>
        <dsp:cNvSpPr/>
      </dsp:nvSpPr>
      <dsp:spPr>
        <a:xfrm rot="5400000">
          <a:off x="-166065" y="167499"/>
          <a:ext cx="1107102" cy="774971"/>
        </a:xfrm>
        <a:prstGeom prst="chevron">
          <a:avLst/>
        </a:prstGeom>
        <a:gradFill rotWithShape="0">
          <a:gsLst>
            <a:gs pos="0">
              <a:schemeClr val="accent5">
                <a:hueOff val="0"/>
                <a:satOff val="0"/>
                <a:lumOff val="0"/>
                <a:alphaOff val="0"/>
                <a:tint val="48000"/>
                <a:satMod val="105000"/>
                <a:lumMod val="110000"/>
              </a:schemeClr>
            </a:gs>
            <a:gs pos="100000">
              <a:schemeClr val="accent5">
                <a:hueOff val="0"/>
                <a:satOff val="0"/>
                <a:lumOff val="0"/>
                <a:alphaOff val="0"/>
                <a:tint val="78000"/>
                <a:satMod val="109000"/>
                <a:lumMod val="100000"/>
              </a:schemeClr>
            </a:gs>
          </a:gsLst>
          <a:lin ang="5400000" scaled="0"/>
        </a:gradFill>
        <a:ln w="1270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E</a:t>
          </a:r>
        </a:p>
      </dsp:txBody>
      <dsp:txXfrm rot="-5400000">
        <a:off x="1" y="388920"/>
        <a:ext cx="774971" cy="332131"/>
      </dsp:txXfrm>
    </dsp:sp>
    <dsp:sp modelId="{E15AA0D2-AC6A-4F21-9FEE-78E60CE24401}">
      <dsp:nvSpPr>
        <dsp:cNvPr id="0" name=""/>
        <dsp:cNvSpPr/>
      </dsp:nvSpPr>
      <dsp:spPr>
        <a:xfrm rot="5400000">
          <a:off x="3910111" y="-3133705"/>
          <a:ext cx="719616" cy="69898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Experiential</a:t>
          </a:r>
        </a:p>
        <a:p>
          <a:pPr marL="342900" lvl="2" indent="-171450" algn="l" defTabSz="711200">
            <a:lnSpc>
              <a:spcPct val="90000"/>
            </a:lnSpc>
            <a:spcBef>
              <a:spcPct val="0"/>
            </a:spcBef>
            <a:spcAft>
              <a:spcPct val="15000"/>
            </a:spcAft>
            <a:buChar char="•"/>
          </a:pPr>
          <a:r>
            <a:rPr lang="en-US" sz="1600" kern="1200" dirty="0"/>
            <a:t>Orienting toward, relating to, and deriving from experience</a:t>
          </a:r>
        </a:p>
      </dsp:txBody>
      <dsp:txXfrm rot="-5400000">
        <a:off x="774972" y="36563"/>
        <a:ext cx="6954767" cy="649358"/>
      </dsp:txXfrm>
    </dsp:sp>
    <dsp:sp modelId="{10AEC22A-45C5-4B1B-8AE8-A03C6EA0A82A}">
      <dsp:nvSpPr>
        <dsp:cNvPr id="0" name=""/>
        <dsp:cNvSpPr/>
      </dsp:nvSpPr>
      <dsp:spPr>
        <a:xfrm rot="5400000">
          <a:off x="-166065" y="1125772"/>
          <a:ext cx="1107102" cy="774971"/>
        </a:xfrm>
        <a:prstGeom prst="chevron">
          <a:avLst/>
        </a:prstGeom>
        <a:gradFill rotWithShape="0">
          <a:gsLst>
            <a:gs pos="0">
              <a:schemeClr val="accent5">
                <a:hueOff val="2003568"/>
                <a:satOff val="-8793"/>
                <a:lumOff val="2614"/>
                <a:alphaOff val="0"/>
                <a:tint val="48000"/>
                <a:satMod val="105000"/>
                <a:lumMod val="110000"/>
              </a:schemeClr>
            </a:gs>
            <a:gs pos="100000">
              <a:schemeClr val="accent5">
                <a:hueOff val="2003568"/>
                <a:satOff val="-8793"/>
                <a:lumOff val="2614"/>
                <a:alphaOff val="0"/>
                <a:tint val="78000"/>
                <a:satMod val="109000"/>
                <a:lumMod val="100000"/>
              </a:schemeClr>
            </a:gs>
          </a:gsLst>
          <a:lin ang="5400000" scaled="0"/>
        </a:gradFill>
        <a:ln w="12700" cap="flat" cmpd="sng" algn="ctr">
          <a:solidFill>
            <a:schemeClr val="accent5">
              <a:hueOff val="2003568"/>
              <a:satOff val="-8793"/>
              <a:lumOff val="2614"/>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a:t>
          </a:r>
        </a:p>
      </dsp:txBody>
      <dsp:txXfrm rot="-5400000">
        <a:off x="1" y="1347193"/>
        <a:ext cx="774971" cy="332131"/>
      </dsp:txXfrm>
    </dsp:sp>
    <dsp:sp modelId="{F5A2F5B1-1AA5-485A-AB20-C26E8847F49C}">
      <dsp:nvSpPr>
        <dsp:cNvPr id="0" name=""/>
        <dsp:cNvSpPr/>
      </dsp:nvSpPr>
      <dsp:spPr>
        <a:xfrm rot="5400000">
          <a:off x="3910111" y="-2175432"/>
          <a:ext cx="719616" cy="6989896"/>
        </a:xfrm>
        <a:prstGeom prst="round2SameRect">
          <a:avLst/>
        </a:prstGeom>
        <a:solidFill>
          <a:schemeClr val="lt1">
            <a:alpha val="90000"/>
            <a:hueOff val="0"/>
            <a:satOff val="0"/>
            <a:lumOff val="0"/>
            <a:alphaOff val="0"/>
          </a:schemeClr>
        </a:solidFill>
        <a:ln w="12700" cap="flat" cmpd="sng" algn="ctr">
          <a:solidFill>
            <a:schemeClr val="accent5">
              <a:hueOff val="2003568"/>
              <a:satOff val="-8793"/>
              <a:lumOff val="26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a:t>Pragmatic</a:t>
          </a:r>
        </a:p>
        <a:p>
          <a:pPr marL="342900" lvl="2" indent="-171450" algn="l" defTabSz="711200">
            <a:lnSpc>
              <a:spcPct val="90000"/>
            </a:lnSpc>
            <a:spcBef>
              <a:spcPct val="0"/>
            </a:spcBef>
            <a:spcAft>
              <a:spcPct val="15000"/>
            </a:spcAft>
            <a:buChar char="•"/>
          </a:pPr>
          <a:r>
            <a:rPr lang="en-US" sz="1600" kern="1200" dirty="0"/>
            <a:t>Responding to what is useful, practical, and/or meaningful</a:t>
          </a:r>
        </a:p>
      </dsp:txBody>
      <dsp:txXfrm rot="-5400000">
        <a:off x="774972" y="994836"/>
        <a:ext cx="6954767" cy="649358"/>
      </dsp:txXfrm>
    </dsp:sp>
    <dsp:sp modelId="{956A1A97-94E9-48D6-94D2-44BE1E6F3488}">
      <dsp:nvSpPr>
        <dsp:cNvPr id="0" name=""/>
        <dsp:cNvSpPr/>
      </dsp:nvSpPr>
      <dsp:spPr>
        <a:xfrm rot="5400000">
          <a:off x="-166065" y="2084045"/>
          <a:ext cx="1107102" cy="774971"/>
        </a:xfrm>
        <a:prstGeom prst="chevron">
          <a:avLst/>
        </a:prstGeom>
        <a:gradFill rotWithShape="0">
          <a:gsLst>
            <a:gs pos="0">
              <a:schemeClr val="accent5">
                <a:hueOff val="4007135"/>
                <a:satOff val="-17587"/>
                <a:lumOff val="5229"/>
                <a:alphaOff val="0"/>
                <a:tint val="48000"/>
                <a:satMod val="105000"/>
                <a:lumMod val="110000"/>
              </a:schemeClr>
            </a:gs>
            <a:gs pos="100000">
              <a:schemeClr val="accent5">
                <a:hueOff val="4007135"/>
                <a:satOff val="-17587"/>
                <a:lumOff val="5229"/>
                <a:alphaOff val="0"/>
                <a:tint val="78000"/>
                <a:satMod val="109000"/>
                <a:lumMod val="100000"/>
              </a:schemeClr>
            </a:gs>
          </a:gsLst>
          <a:lin ang="5400000" scaled="0"/>
        </a:gradFill>
        <a:ln w="12700" cap="flat" cmpd="sng" algn="ctr">
          <a:solidFill>
            <a:schemeClr val="accent5">
              <a:hueOff val="4007135"/>
              <a:satOff val="-17587"/>
              <a:lumOff val="5229"/>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I</a:t>
          </a:r>
        </a:p>
      </dsp:txBody>
      <dsp:txXfrm rot="-5400000">
        <a:off x="1" y="2305466"/>
        <a:ext cx="774971" cy="332131"/>
      </dsp:txXfrm>
    </dsp:sp>
    <dsp:sp modelId="{19BECC7D-6DCA-4EFE-BF98-A62F53B4B2F1}">
      <dsp:nvSpPr>
        <dsp:cNvPr id="0" name=""/>
        <dsp:cNvSpPr/>
      </dsp:nvSpPr>
      <dsp:spPr>
        <a:xfrm rot="5400000">
          <a:off x="3910111" y="-1217159"/>
          <a:ext cx="719616" cy="6989896"/>
        </a:xfrm>
        <a:prstGeom prst="round2SameRect">
          <a:avLst/>
        </a:prstGeom>
        <a:solidFill>
          <a:schemeClr val="lt1">
            <a:alpha val="90000"/>
            <a:hueOff val="0"/>
            <a:satOff val="0"/>
            <a:lumOff val="0"/>
            <a:alphaOff val="0"/>
          </a:schemeClr>
        </a:solidFill>
        <a:ln w="12700" cap="flat" cmpd="sng" algn="ctr">
          <a:solidFill>
            <a:schemeClr val="accent5">
              <a:hueOff val="4007135"/>
              <a:satOff val="-17587"/>
              <a:lumOff val="52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a:t>Integrative</a:t>
          </a:r>
        </a:p>
        <a:p>
          <a:pPr marL="342900" lvl="2" indent="-171450" algn="l" defTabSz="711200">
            <a:lnSpc>
              <a:spcPct val="90000"/>
            </a:lnSpc>
            <a:spcBef>
              <a:spcPct val="0"/>
            </a:spcBef>
            <a:spcAft>
              <a:spcPct val="15000"/>
            </a:spcAft>
            <a:buChar char="•"/>
          </a:pPr>
          <a:r>
            <a:rPr lang="en-US" sz="1600" kern="1200" dirty="0"/>
            <a:t>Approaching language in a cumulative and coherent manner </a:t>
          </a:r>
        </a:p>
      </dsp:txBody>
      <dsp:txXfrm rot="-5400000">
        <a:off x="774972" y="1953109"/>
        <a:ext cx="6954767" cy="649358"/>
      </dsp:txXfrm>
    </dsp:sp>
    <dsp:sp modelId="{E846EF57-D2C7-4B72-8BE1-4872AE206B44}">
      <dsp:nvSpPr>
        <dsp:cNvPr id="0" name=""/>
        <dsp:cNvSpPr/>
      </dsp:nvSpPr>
      <dsp:spPr>
        <a:xfrm rot="5400000">
          <a:off x="-166065" y="3042319"/>
          <a:ext cx="1107102" cy="774971"/>
        </a:xfrm>
        <a:prstGeom prst="chevron">
          <a:avLst/>
        </a:prstGeom>
        <a:gradFill rotWithShape="0">
          <a:gsLst>
            <a:gs pos="0">
              <a:schemeClr val="accent5">
                <a:hueOff val="6010703"/>
                <a:satOff val="-26380"/>
                <a:lumOff val="7843"/>
                <a:alphaOff val="0"/>
                <a:tint val="48000"/>
                <a:satMod val="105000"/>
                <a:lumMod val="110000"/>
              </a:schemeClr>
            </a:gs>
            <a:gs pos="100000">
              <a:schemeClr val="accent5">
                <a:hueOff val="6010703"/>
                <a:satOff val="-26380"/>
                <a:lumOff val="7843"/>
                <a:alphaOff val="0"/>
                <a:tint val="78000"/>
                <a:satMod val="109000"/>
                <a:lumMod val="100000"/>
              </a:schemeClr>
            </a:gs>
          </a:gsLst>
          <a:lin ang="5400000" scaled="0"/>
        </a:gradFill>
        <a:ln w="12700" cap="flat" cmpd="sng" algn="ctr">
          <a:solidFill>
            <a:schemeClr val="accent5">
              <a:hueOff val="6010703"/>
              <a:satOff val="-26380"/>
              <a:lumOff val="784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a:t>C</a:t>
          </a:r>
        </a:p>
      </dsp:txBody>
      <dsp:txXfrm rot="-5400000">
        <a:off x="1" y="3263740"/>
        <a:ext cx="774971" cy="332131"/>
      </dsp:txXfrm>
    </dsp:sp>
    <dsp:sp modelId="{286D896D-FCC9-4FBC-A2D7-C961D30F8B40}">
      <dsp:nvSpPr>
        <dsp:cNvPr id="0" name=""/>
        <dsp:cNvSpPr/>
      </dsp:nvSpPr>
      <dsp:spPr>
        <a:xfrm rot="5400000">
          <a:off x="3910111" y="-258886"/>
          <a:ext cx="719616" cy="6989896"/>
        </a:xfrm>
        <a:prstGeom prst="round2SameRect">
          <a:avLst/>
        </a:prstGeom>
        <a:solidFill>
          <a:schemeClr val="lt1">
            <a:alpha val="90000"/>
            <a:hueOff val="0"/>
            <a:satOff val="0"/>
            <a:lumOff val="0"/>
            <a:alphaOff val="0"/>
          </a:schemeClr>
        </a:solidFill>
        <a:ln w="12700" cap="flat" cmpd="sng" algn="ctr">
          <a:solidFill>
            <a:schemeClr val="accent5">
              <a:hueOff val="6010703"/>
              <a:satOff val="-26380"/>
              <a:lumOff val="78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Contextual</a:t>
          </a:r>
        </a:p>
        <a:p>
          <a:pPr marL="342900" lvl="2" indent="-171450" algn="l" defTabSz="711200">
            <a:lnSpc>
              <a:spcPct val="90000"/>
            </a:lnSpc>
            <a:spcBef>
              <a:spcPct val="0"/>
            </a:spcBef>
            <a:spcAft>
              <a:spcPct val="15000"/>
            </a:spcAft>
            <a:buChar char="•"/>
          </a:pPr>
          <a:r>
            <a:rPr lang="en-US" sz="1600" kern="1200" dirty="0"/>
            <a:t>Altering the context to transform stimulus function</a:t>
          </a:r>
        </a:p>
      </dsp:txBody>
      <dsp:txXfrm rot="-5400000">
        <a:off x="774972" y="2911382"/>
        <a:ext cx="6954767" cy="649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2BD2-406F-4673-8110-6D0F2840A79E}">
      <dsp:nvSpPr>
        <dsp:cNvPr id="0" name=""/>
        <dsp:cNvSpPr/>
      </dsp:nvSpPr>
      <dsp:spPr>
        <a:xfrm>
          <a:off x="3259528" y="2226345"/>
          <a:ext cx="1695302" cy="1695302"/>
        </a:xfrm>
        <a:prstGeom prst="ellipse">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Psychological Flexibility</a:t>
          </a:r>
        </a:p>
      </dsp:txBody>
      <dsp:txXfrm>
        <a:off x="3507799" y="2474616"/>
        <a:ext cx="1198760" cy="1198760"/>
      </dsp:txXfrm>
    </dsp:sp>
    <dsp:sp modelId="{ED0A2A5D-B85F-4898-B9FA-E294AF9E27D7}">
      <dsp:nvSpPr>
        <dsp:cNvPr id="0" name=""/>
        <dsp:cNvSpPr/>
      </dsp:nvSpPr>
      <dsp:spPr>
        <a:xfrm rot="16200000">
          <a:off x="3851277" y="1951868"/>
          <a:ext cx="511805" cy="37148"/>
        </a:xfrm>
        <a:custGeom>
          <a:avLst/>
          <a:gdLst/>
          <a:ahLst/>
          <a:cxnLst/>
          <a:rect l="0" t="0" r="0" b="0"/>
          <a:pathLst>
            <a:path>
              <a:moveTo>
                <a:pt x="0" y="18574"/>
              </a:moveTo>
              <a:lnTo>
                <a:pt x="511805" y="1857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4384" y="1957648"/>
        <a:ext cx="25590" cy="25590"/>
      </dsp:txXfrm>
    </dsp:sp>
    <dsp:sp modelId="{FE997D47-E4C1-45DD-84E2-D42BAEAF296D}">
      <dsp:nvSpPr>
        <dsp:cNvPr id="0" name=""/>
        <dsp:cNvSpPr/>
      </dsp:nvSpPr>
      <dsp:spPr>
        <a:xfrm>
          <a:off x="3259528" y="19238"/>
          <a:ext cx="1695302" cy="1695302"/>
        </a:xfrm>
        <a:prstGeom prst="ellipse">
          <a:avLst/>
        </a:prstGeom>
        <a:gradFill rotWithShape="0">
          <a:gsLst>
            <a:gs pos="0">
              <a:schemeClr val="accent2">
                <a:hueOff val="0"/>
                <a:satOff val="0"/>
                <a:lumOff val="0"/>
                <a:alphaOff val="0"/>
                <a:tint val="48000"/>
                <a:satMod val="105000"/>
                <a:lumMod val="110000"/>
              </a:schemeClr>
            </a:gs>
            <a:gs pos="100000">
              <a:schemeClr val="accent2">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Approach:</a:t>
          </a:r>
        </a:p>
        <a:p>
          <a:pPr marL="0" lvl="0" indent="0" algn="ctr" defTabSz="577850">
            <a:lnSpc>
              <a:spcPct val="90000"/>
            </a:lnSpc>
            <a:spcBef>
              <a:spcPct val="0"/>
            </a:spcBef>
            <a:spcAft>
              <a:spcPct val="35000"/>
            </a:spcAft>
            <a:buNone/>
          </a:pPr>
          <a:r>
            <a:rPr lang="en-US" sz="1300" kern="1200" dirty="0"/>
            <a:t>Experiential Pragmatic Integrative Contextual</a:t>
          </a:r>
        </a:p>
      </dsp:txBody>
      <dsp:txXfrm>
        <a:off x="3507799" y="267509"/>
        <a:ext cx="1198760" cy="1198760"/>
      </dsp:txXfrm>
    </dsp:sp>
    <dsp:sp modelId="{95CF90BB-86BA-4132-B367-3C3EB5417458}">
      <dsp:nvSpPr>
        <dsp:cNvPr id="0" name=""/>
        <dsp:cNvSpPr/>
      </dsp:nvSpPr>
      <dsp:spPr>
        <a:xfrm rot="1800000">
          <a:off x="4806982" y="3607199"/>
          <a:ext cx="511805" cy="37148"/>
        </a:xfrm>
        <a:custGeom>
          <a:avLst/>
          <a:gdLst/>
          <a:ahLst/>
          <a:cxnLst/>
          <a:rect l="0" t="0" r="0" b="0"/>
          <a:pathLst>
            <a:path>
              <a:moveTo>
                <a:pt x="0" y="18574"/>
              </a:moveTo>
              <a:lnTo>
                <a:pt x="511805" y="1857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090" y="3612978"/>
        <a:ext cx="25590" cy="25590"/>
      </dsp:txXfrm>
    </dsp:sp>
    <dsp:sp modelId="{74345A88-4E39-4BFC-AC2C-50112E01FD22}">
      <dsp:nvSpPr>
        <dsp:cNvPr id="0" name=""/>
        <dsp:cNvSpPr/>
      </dsp:nvSpPr>
      <dsp:spPr>
        <a:xfrm>
          <a:off x="5170939" y="3329899"/>
          <a:ext cx="1695302" cy="1695302"/>
        </a:xfrm>
        <a:prstGeom prst="ellipse">
          <a:avLst/>
        </a:prstGeom>
        <a:gradFill rotWithShape="0">
          <a:gsLst>
            <a:gs pos="0">
              <a:schemeClr val="accent3">
                <a:hueOff val="0"/>
                <a:satOff val="0"/>
                <a:lumOff val="0"/>
                <a:alphaOff val="0"/>
                <a:tint val="48000"/>
                <a:satMod val="105000"/>
                <a:lumMod val="110000"/>
              </a:schemeClr>
            </a:gs>
            <a:gs pos="100000">
              <a:schemeClr val="accent3">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Analysis:</a:t>
          </a:r>
        </a:p>
        <a:p>
          <a:pPr marL="0" lvl="0" indent="0" algn="ctr" defTabSz="577850">
            <a:lnSpc>
              <a:spcPct val="90000"/>
            </a:lnSpc>
            <a:spcBef>
              <a:spcPct val="0"/>
            </a:spcBef>
            <a:spcAft>
              <a:spcPct val="35000"/>
            </a:spcAft>
            <a:buNone/>
          </a:pPr>
          <a:r>
            <a:rPr lang="en-US" sz="1300" b="0" kern="1200" dirty="0"/>
            <a:t>Antecedents Behaviors Consequences</a:t>
          </a:r>
        </a:p>
      </dsp:txBody>
      <dsp:txXfrm>
        <a:off x="5419210" y="3578170"/>
        <a:ext cx="1198760" cy="1198760"/>
      </dsp:txXfrm>
    </dsp:sp>
    <dsp:sp modelId="{E12D2C3B-9835-462B-BD31-0D3548F39D90}">
      <dsp:nvSpPr>
        <dsp:cNvPr id="0" name=""/>
        <dsp:cNvSpPr/>
      </dsp:nvSpPr>
      <dsp:spPr>
        <a:xfrm rot="9000000">
          <a:off x="2895571" y="3607199"/>
          <a:ext cx="511805" cy="37148"/>
        </a:xfrm>
        <a:custGeom>
          <a:avLst/>
          <a:gdLst/>
          <a:ahLst/>
          <a:cxnLst/>
          <a:rect l="0" t="0" r="0" b="0"/>
          <a:pathLst>
            <a:path>
              <a:moveTo>
                <a:pt x="0" y="18574"/>
              </a:moveTo>
              <a:lnTo>
                <a:pt x="511805" y="1857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38679" y="3612978"/>
        <a:ext cx="25590" cy="25590"/>
      </dsp:txXfrm>
    </dsp:sp>
    <dsp:sp modelId="{F42BCA23-C646-4CE1-A8D4-5F623E8F7928}">
      <dsp:nvSpPr>
        <dsp:cNvPr id="0" name=""/>
        <dsp:cNvSpPr/>
      </dsp:nvSpPr>
      <dsp:spPr>
        <a:xfrm>
          <a:off x="1348117" y="3329899"/>
          <a:ext cx="1695302" cy="1695302"/>
        </a:xfrm>
        <a:prstGeom prst="ellipse">
          <a:avLst/>
        </a:prstGeom>
        <a:gradFill rotWithShape="0">
          <a:gsLst>
            <a:gs pos="0">
              <a:schemeClr val="accent4">
                <a:hueOff val="0"/>
                <a:satOff val="0"/>
                <a:lumOff val="0"/>
                <a:alphaOff val="0"/>
                <a:tint val="48000"/>
                <a:satMod val="105000"/>
                <a:lumMod val="110000"/>
              </a:schemeClr>
            </a:gs>
            <a:gs pos="100000">
              <a:schemeClr val="accent4">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Interventions:</a:t>
          </a:r>
        </a:p>
        <a:p>
          <a:pPr marL="0" lvl="0" indent="0" algn="ctr" defTabSz="577850">
            <a:lnSpc>
              <a:spcPct val="90000"/>
            </a:lnSpc>
            <a:spcBef>
              <a:spcPct val="0"/>
            </a:spcBef>
            <a:spcAft>
              <a:spcPct val="35000"/>
            </a:spcAft>
            <a:buNone/>
          </a:pPr>
          <a:r>
            <a:rPr lang="en-US" sz="1300" kern="1200" dirty="0"/>
            <a:t>Modeling   Evoking Reinforcing</a:t>
          </a:r>
        </a:p>
      </dsp:txBody>
      <dsp:txXfrm>
        <a:off x="1596388" y="3578170"/>
        <a:ext cx="1198760" cy="1198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6D45E-B045-4048-AD62-EA339527B587}">
      <dsp:nvSpPr>
        <dsp:cNvPr id="0" name=""/>
        <dsp:cNvSpPr/>
      </dsp:nvSpPr>
      <dsp:spPr>
        <a:xfrm>
          <a:off x="57150" y="899160"/>
          <a:ext cx="2697480" cy="2697480"/>
        </a:xfrm>
        <a:prstGeom prst="ellipse">
          <a:avLst/>
        </a:prstGeom>
        <a:noFill/>
        <a:ln w="12700">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8EC0F7B-C141-4D4C-93E4-00D79E9C4D01}">
      <dsp:nvSpPr>
        <dsp:cNvPr id="0" name=""/>
        <dsp:cNvSpPr/>
      </dsp:nvSpPr>
      <dsp:spPr>
        <a:xfrm>
          <a:off x="956310" y="1798320"/>
          <a:ext cx="899160" cy="899160"/>
        </a:xfrm>
        <a:prstGeom prst="ellipse">
          <a:avLst/>
        </a:prstGeom>
        <a:noFill/>
        <a:ln>
          <a:solidFill>
            <a:schemeClr val="tx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A681B3-6844-4847-8730-D2FB09B97EB1}">
      <dsp:nvSpPr>
        <dsp:cNvPr id="0" name=""/>
        <dsp:cNvSpPr/>
      </dsp:nvSpPr>
      <dsp:spPr>
        <a:xfrm>
          <a:off x="3204209" y="0"/>
          <a:ext cx="1348740" cy="11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Intrapersonal</a:t>
          </a:r>
        </a:p>
      </dsp:txBody>
      <dsp:txXfrm>
        <a:off x="3204209" y="0"/>
        <a:ext cx="1348740" cy="1123950"/>
      </dsp:txXfrm>
    </dsp:sp>
    <dsp:sp modelId="{56D62A53-2DFE-4E1C-B9F6-45143F14463F}">
      <dsp:nvSpPr>
        <dsp:cNvPr id="0" name=""/>
        <dsp:cNvSpPr/>
      </dsp:nvSpPr>
      <dsp:spPr>
        <a:xfrm>
          <a:off x="2867025" y="561974"/>
          <a:ext cx="337185"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589D03E0-23D4-484A-B913-4A5F7EEE9FCB}">
      <dsp:nvSpPr>
        <dsp:cNvPr id="0" name=""/>
        <dsp:cNvSpPr/>
      </dsp:nvSpPr>
      <dsp:spPr>
        <a:xfrm rot="5400000">
          <a:off x="1292483" y="674482"/>
          <a:ext cx="1686824" cy="1460011"/>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EA4BA654-F621-4B64-ACD4-1917F0CD0DD7}">
      <dsp:nvSpPr>
        <dsp:cNvPr id="0" name=""/>
        <dsp:cNvSpPr/>
      </dsp:nvSpPr>
      <dsp:spPr>
        <a:xfrm>
          <a:off x="3204209" y="1123950"/>
          <a:ext cx="1348740" cy="11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Interpersonal</a:t>
          </a:r>
        </a:p>
      </dsp:txBody>
      <dsp:txXfrm>
        <a:off x="3204209" y="1123950"/>
        <a:ext cx="1348740" cy="1123950"/>
      </dsp:txXfrm>
    </dsp:sp>
    <dsp:sp modelId="{BC2B47F4-0CD7-47C1-B6FA-AA009CBFA98A}">
      <dsp:nvSpPr>
        <dsp:cNvPr id="0" name=""/>
        <dsp:cNvSpPr/>
      </dsp:nvSpPr>
      <dsp:spPr>
        <a:xfrm>
          <a:off x="2867025" y="1685925"/>
          <a:ext cx="337185"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0F78EC2E-46DC-42E1-942C-4D07D274169B}">
      <dsp:nvSpPr>
        <dsp:cNvPr id="0" name=""/>
        <dsp:cNvSpPr/>
      </dsp:nvSpPr>
      <dsp:spPr>
        <a:xfrm rot="5400000">
          <a:off x="1867518" y="1869938"/>
          <a:ext cx="1180776" cy="815987"/>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52654-A03F-4662-AF0C-122559D0F2C7}">
      <dsp:nvSpPr>
        <dsp:cNvPr id="0" name=""/>
        <dsp:cNvSpPr/>
      </dsp:nvSpPr>
      <dsp:spPr>
        <a:xfrm>
          <a:off x="3610541" y="29316"/>
          <a:ext cx="1552513" cy="1035008"/>
        </a:xfrm>
        <a:prstGeom prst="roundRect">
          <a:avLst>
            <a:gd name="adj" fmla="val 10000"/>
          </a:avLst>
        </a:prstGeom>
        <a:gradFill rotWithShape="0">
          <a:gsLst>
            <a:gs pos="0">
              <a:schemeClr val="accent4">
                <a:hueOff val="0"/>
                <a:satOff val="0"/>
                <a:lumOff val="0"/>
                <a:alphaOff val="0"/>
                <a:tint val="48000"/>
                <a:satMod val="105000"/>
                <a:lumMod val="110000"/>
              </a:schemeClr>
            </a:gs>
            <a:gs pos="100000">
              <a:schemeClr val="accent4">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Domain</a:t>
          </a:r>
        </a:p>
      </dsp:txBody>
      <dsp:txXfrm>
        <a:off x="3640855" y="59630"/>
        <a:ext cx="1491885" cy="974380"/>
      </dsp:txXfrm>
    </dsp:sp>
    <dsp:sp modelId="{BD817D79-6627-426C-BAFF-ECD9B1436893}">
      <dsp:nvSpPr>
        <dsp:cNvPr id="0" name=""/>
        <dsp:cNvSpPr/>
      </dsp:nvSpPr>
      <dsp:spPr>
        <a:xfrm>
          <a:off x="2873097" y="1064325"/>
          <a:ext cx="1513700" cy="386575"/>
        </a:xfrm>
        <a:custGeom>
          <a:avLst/>
          <a:gdLst/>
          <a:ahLst/>
          <a:cxnLst/>
          <a:rect l="0" t="0" r="0" b="0"/>
          <a:pathLst>
            <a:path>
              <a:moveTo>
                <a:pt x="1513700" y="0"/>
              </a:moveTo>
              <a:lnTo>
                <a:pt x="1513700" y="193287"/>
              </a:lnTo>
              <a:lnTo>
                <a:pt x="0" y="193287"/>
              </a:lnTo>
              <a:lnTo>
                <a:pt x="0" y="38657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7A25B-2454-4C5F-B9C4-7ACD54D8CC6D}">
      <dsp:nvSpPr>
        <dsp:cNvPr id="0" name=""/>
        <dsp:cNvSpPr/>
      </dsp:nvSpPr>
      <dsp:spPr>
        <a:xfrm>
          <a:off x="2096841" y="1450901"/>
          <a:ext cx="1552513" cy="1035008"/>
        </a:xfrm>
        <a:prstGeom prst="roundRect">
          <a:avLst>
            <a:gd name="adj" fmla="val 10000"/>
          </a:avLst>
        </a:prstGeom>
        <a:gradFill rotWithShape="0">
          <a:gsLst>
            <a:gs pos="0">
              <a:schemeClr val="accent6">
                <a:hueOff val="0"/>
                <a:satOff val="0"/>
                <a:lumOff val="0"/>
                <a:alphaOff val="0"/>
                <a:tint val="48000"/>
                <a:satMod val="105000"/>
                <a:lumMod val="110000"/>
              </a:schemeClr>
            </a:gs>
            <a:gs pos="100000">
              <a:schemeClr val="accent6">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Value</a:t>
          </a:r>
        </a:p>
      </dsp:txBody>
      <dsp:txXfrm>
        <a:off x="2127155" y="1481215"/>
        <a:ext cx="1491885" cy="974380"/>
      </dsp:txXfrm>
    </dsp:sp>
    <dsp:sp modelId="{3ADD2640-9404-4A33-AB2F-3A6646FF5D4B}">
      <dsp:nvSpPr>
        <dsp:cNvPr id="0" name=""/>
        <dsp:cNvSpPr/>
      </dsp:nvSpPr>
      <dsp:spPr>
        <a:xfrm>
          <a:off x="1863963" y="2485909"/>
          <a:ext cx="1009133" cy="414003"/>
        </a:xfrm>
        <a:custGeom>
          <a:avLst/>
          <a:gdLst/>
          <a:ahLst/>
          <a:cxnLst/>
          <a:rect l="0" t="0" r="0" b="0"/>
          <a:pathLst>
            <a:path>
              <a:moveTo>
                <a:pt x="1009133" y="0"/>
              </a:moveTo>
              <a:lnTo>
                <a:pt x="1009133" y="207001"/>
              </a:lnTo>
              <a:lnTo>
                <a:pt x="0" y="207001"/>
              </a:lnTo>
              <a:lnTo>
                <a:pt x="0" y="414003"/>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693BE-86D1-4D0E-B16D-180D70165437}">
      <dsp:nvSpPr>
        <dsp:cNvPr id="0" name=""/>
        <dsp:cNvSpPr/>
      </dsp:nvSpPr>
      <dsp:spPr>
        <a:xfrm>
          <a:off x="1087707" y="2899913"/>
          <a:ext cx="1552513" cy="1035008"/>
        </a:xfrm>
        <a:prstGeom prst="roundRect">
          <a:avLst>
            <a:gd name="adj" fmla="val 10000"/>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Goal / Action</a:t>
          </a:r>
        </a:p>
      </dsp:txBody>
      <dsp:txXfrm>
        <a:off x="1118021" y="2930227"/>
        <a:ext cx="1491885" cy="974380"/>
      </dsp:txXfrm>
    </dsp:sp>
    <dsp:sp modelId="{D4CF4F0B-BA4D-418F-B1B5-40F8BD88566F}">
      <dsp:nvSpPr>
        <dsp:cNvPr id="0" name=""/>
        <dsp:cNvSpPr/>
      </dsp:nvSpPr>
      <dsp:spPr>
        <a:xfrm>
          <a:off x="2873097" y="2485909"/>
          <a:ext cx="1009133" cy="414003"/>
        </a:xfrm>
        <a:custGeom>
          <a:avLst/>
          <a:gdLst/>
          <a:ahLst/>
          <a:cxnLst/>
          <a:rect l="0" t="0" r="0" b="0"/>
          <a:pathLst>
            <a:path>
              <a:moveTo>
                <a:pt x="0" y="0"/>
              </a:moveTo>
              <a:lnTo>
                <a:pt x="0" y="207001"/>
              </a:lnTo>
              <a:lnTo>
                <a:pt x="1009133" y="207001"/>
              </a:lnTo>
              <a:lnTo>
                <a:pt x="1009133" y="414003"/>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71983-B050-4117-998D-730B0F5DEF22}">
      <dsp:nvSpPr>
        <dsp:cNvPr id="0" name=""/>
        <dsp:cNvSpPr/>
      </dsp:nvSpPr>
      <dsp:spPr>
        <a:xfrm>
          <a:off x="3105974" y="2899913"/>
          <a:ext cx="1552513" cy="1035008"/>
        </a:xfrm>
        <a:prstGeom prst="roundRect">
          <a:avLst>
            <a:gd name="adj" fmla="val 10000"/>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Goal / Action</a:t>
          </a:r>
        </a:p>
      </dsp:txBody>
      <dsp:txXfrm>
        <a:off x="3136288" y="2930227"/>
        <a:ext cx="1491885" cy="974380"/>
      </dsp:txXfrm>
    </dsp:sp>
    <dsp:sp modelId="{A214B41C-C53E-45AA-8FAE-B57B83ECA847}">
      <dsp:nvSpPr>
        <dsp:cNvPr id="0" name=""/>
        <dsp:cNvSpPr/>
      </dsp:nvSpPr>
      <dsp:spPr>
        <a:xfrm>
          <a:off x="4386798" y="1064325"/>
          <a:ext cx="1513700" cy="386575"/>
        </a:xfrm>
        <a:custGeom>
          <a:avLst/>
          <a:gdLst/>
          <a:ahLst/>
          <a:cxnLst/>
          <a:rect l="0" t="0" r="0" b="0"/>
          <a:pathLst>
            <a:path>
              <a:moveTo>
                <a:pt x="0" y="0"/>
              </a:moveTo>
              <a:lnTo>
                <a:pt x="0" y="193287"/>
              </a:lnTo>
              <a:lnTo>
                <a:pt x="1513700" y="193287"/>
              </a:lnTo>
              <a:lnTo>
                <a:pt x="1513700" y="38657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EC76B-E7A4-412C-BB31-5EF364A10191}">
      <dsp:nvSpPr>
        <dsp:cNvPr id="0" name=""/>
        <dsp:cNvSpPr/>
      </dsp:nvSpPr>
      <dsp:spPr>
        <a:xfrm>
          <a:off x="5124242" y="1450901"/>
          <a:ext cx="1552513" cy="1035008"/>
        </a:xfrm>
        <a:prstGeom prst="roundRect">
          <a:avLst>
            <a:gd name="adj" fmla="val 10000"/>
          </a:avLst>
        </a:prstGeom>
        <a:gradFill rotWithShape="0">
          <a:gsLst>
            <a:gs pos="0">
              <a:schemeClr val="accent6">
                <a:hueOff val="0"/>
                <a:satOff val="0"/>
                <a:lumOff val="0"/>
                <a:alphaOff val="0"/>
                <a:tint val="48000"/>
                <a:satMod val="105000"/>
                <a:lumMod val="110000"/>
              </a:schemeClr>
            </a:gs>
            <a:gs pos="100000">
              <a:schemeClr val="accent6">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Value</a:t>
          </a:r>
        </a:p>
      </dsp:txBody>
      <dsp:txXfrm>
        <a:off x="5154556" y="1481215"/>
        <a:ext cx="1491885" cy="974380"/>
      </dsp:txXfrm>
    </dsp:sp>
    <dsp:sp modelId="{D43EFC1F-274A-4F2E-8A15-995B519DB41D}">
      <dsp:nvSpPr>
        <dsp:cNvPr id="0" name=""/>
        <dsp:cNvSpPr/>
      </dsp:nvSpPr>
      <dsp:spPr>
        <a:xfrm>
          <a:off x="5854779" y="2485909"/>
          <a:ext cx="91440" cy="414003"/>
        </a:xfrm>
        <a:custGeom>
          <a:avLst/>
          <a:gdLst/>
          <a:ahLst/>
          <a:cxnLst/>
          <a:rect l="0" t="0" r="0" b="0"/>
          <a:pathLst>
            <a:path>
              <a:moveTo>
                <a:pt x="45720" y="0"/>
              </a:moveTo>
              <a:lnTo>
                <a:pt x="45720" y="414003"/>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83DC7-A7FB-4867-BC07-ADC8EF3B7E5A}">
      <dsp:nvSpPr>
        <dsp:cNvPr id="0" name=""/>
        <dsp:cNvSpPr/>
      </dsp:nvSpPr>
      <dsp:spPr>
        <a:xfrm>
          <a:off x="5124242" y="2899913"/>
          <a:ext cx="1552513" cy="1035008"/>
        </a:xfrm>
        <a:prstGeom prst="roundRect">
          <a:avLst>
            <a:gd name="adj" fmla="val 10000"/>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Goal / Action</a:t>
          </a:r>
        </a:p>
      </dsp:txBody>
      <dsp:txXfrm>
        <a:off x="5154556" y="2930227"/>
        <a:ext cx="1491885" cy="9743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2263C-2DFF-4DD8-8DE3-40DB3A37AA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350872-0D83-46DC-9239-C59760903F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8FAD22-EF5A-4556-8DC1-DFA6D593626B}" type="datetimeFigureOut">
              <a:rPr lang="en-US" smtClean="0"/>
              <a:t>3/14/2019</a:t>
            </a:fld>
            <a:endParaRPr lang="en-US"/>
          </a:p>
        </p:txBody>
      </p:sp>
      <p:sp>
        <p:nvSpPr>
          <p:cNvPr id="4" name="Footer Placeholder 3">
            <a:extLst>
              <a:ext uri="{FF2B5EF4-FFF2-40B4-BE49-F238E27FC236}">
                <a16:creationId xmlns:a16="http://schemas.microsoft.com/office/drawing/2014/main" id="{33A87573-F1B3-4186-B03F-B0236F995A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BE1C48-30F8-4B20-AE6B-5E30D5688D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E5E3AD-3889-44D0-A084-B09E8610176C}" type="slidenum">
              <a:rPr lang="en-US" smtClean="0"/>
              <a:t>‹#›</a:t>
            </a:fld>
            <a:endParaRPr lang="en-US"/>
          </a:p>
        </p:txBody>
      </p:sp>
    </p:spTree>
    <p:extLst>
      <p:ext uri="{BB962C8B-B14F-4D97-AF65-F5344CB8AC3E}">
        <p14:creationId xmlns:p14="http://schemas.microsoft.com/office/powerpoint/2010/main" val="4254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BCBEF-4AB7-4DC2-ABF6-ADB2A2483335}" type="datetimeFigureOut">
              <a:rPr lang="en-US" smtClean="0"/>
              <a:t>3/14/2019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49B02-4DD5-4039-98AF-8E4CC850152C}" type="slidenum">
              <a:rPr lang="en-US" smtClean="0"/>
              <a:t>‹#›</a:t>
            </a:fld>
            <a:endParaRPr lang="en-US"/>
          </a:p>
        </p:txBody>
      </p:sp>
    </p:spTree>
    <p:extLst>
      <p:ext uri="{BB962C8B-B14F-4D97-AF65-F5344CB8AC3E}">
        <p14:creationId xmlns:p14="http://schemas.microsoft.com/office/powerpoint/2010/main" val="181861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pixabay.com</a:t>
            </a:r>
          </a:p>
        </p:txBody>
      </p:sp>
      <p:sp>
        <p:nvSpPr>
          <p:cNvPr id="4" name="Slide Number Placeholder 3"/>
          <p:cNvSpPr>
            <a:spLocks noGrp="1"/>
          </p:cNvSpPr>
          <p:nvPr>
            <p:ph type="sldNum" sz="quarter" idx="10"/>
          </p:nvPr>
        </p:nvSpPr>
        <p:spPr/>
        <p:txBody>
          <a:bodyPr/>
          <a:lstStyle/>
          <a:p>
            <a:fld id="{53C49B02-4DD5-4039-98AF-8E4CC850152C}" type="slidenum">
              <a:rPr lang="en-US" smtClean="0"/>
              <a:t>1</a:t>
            </a:fld>
            <a:endParaRPr lang="en-US"/>
          </a:p>
        </p:txBody>
      </p:sp>
    </p:spTree>
    <p:extLst>
      <p:ext uri="{BB962C8B-B14F-4D97-AF65-F5344CB8AC3E}">
        <p14:creationId xmlns:p14="http://schemas.microsoft.com/office/powerpoint/2010/main" val="3721963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sz="1200" b="0" i="0" u="none" strike="noStrike" kern="1200" dirty="0">
                <a:solidFill>
                  <a:schemeClr val="tx1"/>
                </a:solidFill>
                <a:effectLst/>
                <a:latin typeface="+mn-lt"/>
                <a:ea typeface="+mn-ea"/>
                <a:cs typeface="+mn-cs"/>
              </a:rPr>
              <a:t>cognitivedefusion.tumblr.com</a:t>
            </a:r>
            <a:endParaRPr lang="en-US" dirty="0"/>
          </a:p>
        </p:txBody>
      </p:sp>
      <p:sp>
        <p:nvSpPr>
          <p:cNvPr id="4" name="Slide Number Placeholder 3"/>
          <p:cNvSpPr>
            <a:spLocks noGrp="1"/>
          </p:cNvSpPr>
          <p:nvPr>
            <p:ph type="sldNum" sz="quarter" idx="10"/>
          </p:nvPr>
        </p:nvSpPr>
        <p:spPr/>
        <p:txBody>
          <a:bodyPr/>
          <a:lstStyle/>
          <a:p>
            <a:fld id="{12F1B93A-DFF1-449A-9C2B-3ED6EC6B7B34}" type="slidenum">
              <a:rPr lang="en-US" smtClean="0"/>
              <a:pPr/>
              <a:t>27</a:t>
            </a:fld>
            <a:endParaRPr lang="en-US"/>
          </a:p>
        </p:txBody>
      </p:sp>
    </p:spTree>
    <p:extLst>
      <p:ext uri="{BB962C8B-B14F-4D97-AF65-F5344CB8AC3E}">
        <p14:creationId xmlns:p14="http://schemas.microsoft.com/office/powerpoint/2010/main" val="251002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49B02-4DD5-4039-98AF-8E4CC850152C}" type="slidenum">
              <a:rPr lang="en-US" smtClean="0"/>
              <a:t>31</a:t>
            </a:fld>
            <a:endParaRPr lang="en-US"/>
          </a:p>
        </p:txBody>
      </p:sp>
    </p:spTree>
    <p:extLst>
      <p:ext uri="{BB962C8B-B14F-4D97-AF65-F5344CB8AC3E}">
        <p14:creationId xmlns:p14="http://schemas.microsoft.com/office/powerpoint/2010/main" val="301556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Hayes, S. C. (2004). Acceptance and Commitment Therapy, Relational Frame Theory, and the third wave of behavior therapy. </a:t>
            </a:r>
            <a:r>
              <a:rPr lang="en-US" sz="1200" b="0" i="1" kern="1200" dirty="0">
                <a:solidFill>
                  <a:schemeClr val="tx1"/>
                </a:solidFill>
                <a:effectLst/>
                <a:latin typeface="+mn-lt"/>
                <a:ea typeface="+mn-ea"/>
                <a:cs typeface="+mn-cs"/>
              </a:rPr>
              <a:t>Behavior Therapy, 35</a:t>
            </a:r>
            <a:r>
              <a:rPr lang="en-US" sz="1200" b="0" i="0" kern="1200" dirty="0">
                <a:solidFill>
                  <a:schemeClr val="tx1"/>
                </a:solidFill>
                <a:effectLst/>
                <a:latin typeface="+mn-lt"/>
                <a:ea typeface="+mn-ea"/>
                <a:cs typeface="+mn-cs"/>
              </a:rPr>
              <a:t>, 639-665.</a:t>
            </a:r>
            <a:endParaRPr lang="en-US" dirty="0"/>
          </a:p>
        </p:txBody>
      </p:sp>
      <p:sp>
        <p:nvSpPr>
          <p:cNvPr id="4" name="Slide Number Placeholder 3"/>
          <p:cNvSpPr>
            <a:spLocks noGrp="1"/>
          </p:cNvSpPr>
          <p:nvPr>
            <p:ph type="sldNum" sz="quarter" idx="10"/>
          </p:nvPr>
        </p:nvSpPr>
        <p:spPr/>
        <p:txBody>
          <a:bodyPr/>
          <a:lstStyle/>
          <a:p>
            <a:fld id="{12F1B93A-DFF1-449A-9C2B-3ED6EC6B7B34}" type="slidenum">
              <a:rPr lang="en-US" smtClean="0"/>
              <a:pPr/>
              <a:t>36</a:t>
            </a:fld>
            <a:endParaRPr lang="en-US"/>
          </a:p>
        </p:txBody>
      </p:sp>
    </p:spTree>
    <p:extLst>
      <p:ext uri="{BB962C8B-B14F-4D97-AF65-F5344CB8AC3E}">
        <p14:creationId xmlns:p14="http://schemas.microsoft.com/office/powerpoint/2010/main" val="394461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49B02-4DD5-4039-98AF-8E4CC850152C}" type="slidenum">
              <a:rPr lang="en-US" smtClean="0"/>
              <a:t>37</a:t>
            </a:fld>
            <a:endParaRPr lang="en-US"/>
          </a:p>
        </p:txBody>
      </p:sp>
    </p:spTree>
    <p:extLst>
      <p:ext uri="{BB962C8B-B14F-4D97-AF65-F5344CB8AC3E}">
        <p14:creationId xmlns:p14="http://schemas.microsoft.com/office/powerpoint/2010/main" val="331167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Experiential: facilitating the o</a:t>
            </a:r>
            <a:r>
              <a:rPr lang="en-US" sz="1200" dirty="0"/>
              <a:t>bserving, describing, and tracking of contingencies influencing behavior across time, space, and person - as opposed to being overly didactic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Metaphor: teaching someone how to fish compared with offering fish to someone who’s starving (depends upon context)</a:t>
            </a:r>
          </a:p>
          <a:p>
            <a:r>
              <a:rPr lang="en-US" dirty="0"/>
              <a:t>Pragmatic: relating to experiences via workability (functional coherence) as opposed to only what’s socially expected (social coherence, </a:t>
            </a:r>
            <a:r>
              <a:rPr lang="en-US" dirty="0" err="1"/>
              <a:t>pliance</a:t>
            </a:r>
            <a:r>
              <a:rPr lang="en-US" dirty="0"/>
              <a:t>) or intrinsically/objectively true (essential coherence); increases agency/autonomy</a:t>
            </a:r>
          </a:p>
          <a:p>
            <a:r>
              <a:rPr lang="en-US" dirty="0"/>
              <a:t>	“How does holding tightly to this thought impact your life?” or simply, “How has that worked for you?”</a:t>
            </a:r>
          </a:p>
          <a:p>
            <a:r>
              <a:rPr lang="en-US" dirty="0"/>
              <a:t>Integrative: building and expanding relational networks (“yes AND…”) as opposed to attempting to suppress, replace, or debate</a:t>
            </a:r>
          </a:p>
          <a:p>
            <a:r>
              <a:rPr lang="en-US" dirty="0"/>
              <a:t>	”So, there’s this thought that…AND what else do you notice?”</a:t>
            </a:r>
          </a:p>
          <a:p>
            <a:r>
              <a:rPr lang="en-US" dirty="0"/>
              <a:t>Contextual: focusing on context over content (i.e. how one relates to or behaves in the presence of thoughts, feelings, etc.)</a:t>
            </a:r>
          </a:p>
          <a:p>
            <a:r>
              <a:rPr lang="en-US" dirty="0"/>
              <a:t>	“Can you allow this feeling to be here, as it is?  How would you respond to a loved one who was experiencing this feeling?”</a:t>
            </a:r>
          </a:p>
        </p:txBody>
      </p:sp>
      <p:sp>
        <p:nvSpPr>
          <p:cNvPr id="4" name="Slide Number Placeholder 3"/>
          <p:cNvSpPr>
            <a:spLocks noGrp="1"/>
          </p:cNvSpPr>
          <p:nvPr>
            <p:ph type="sldNum" sz="quarter" idx="5"/>
          </p:nvPr>
        </p:nvSpPr>
        <p:spPr/>
        <p:txBody>
          <a:bodyPr/>
          <a:lstStyle/>
          <a:p>
            <a:fld id="{53C49B02-4DD5-4039-98AF-8E4CC850152C}" type="slidenum">
              <a:rPr lang="en-US" smtClean="0"/>
              <a:t>38</a:t>
            </a:fld>
            <a:endParaRPr lang="en-US"/>
          </a:p>
        </p:txBody>
      </p:sp>
    </p:spTree>
    <p:extLst>
      <p:ext uri="{BB962C8B-B14F-4D97-AF65-F5344CB8AC3E}">
        <p14:creationId xmlns:p14="http://schemas.microsoft.com/office/powerpoint/2010/main" val="333031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Kashdan</a:t>
            </a:r>
            <a:r>
              <a:rPr lang="en-US" sz="1200" b="0" i="0" kern="1200" dirty="0">
                <a:solidFill>
                  <a:schemeClr val="tx1"/>
                </a:solidFill>
                <a:effectLst/>
                <a:latin typeface="+mn-lt"/>
                <a:ea typeface="+mn-ea"/>
                <a:cs typeface="+mn-cs"/>
              </a:rPr>
              <a:t>, Todd B., and Jonathan </a:t>
            </a:r>
            <a:r>
              <a:rPr lang="en-US" sz="1200" b="0" i="0" kern="1200" dirty="0" err="1">
                <a:solidFill>
                  <a:schemeClr val="tx1"/>
                </a:solidFill>
                <a:effectLst/>
                <a:latin typeface="+mn-lt"/>
                <a:ea typeface="+mn-ea"/>
                <a:cs typeface="+mn-cs"/>
              </a:rPr>
              <a:t>Rottenberg</a:t>
            </a:r>
            <a:r>
              <a:rPr lang="en-US" sz="1200" b="0" i="0" kern="1200" dirty="0">
                <a:solidFill>
                  <a:schemeClr val="tx1"/>
                </a:solidFill>
                <a:effectLst/>
                <a:latin typeface="+mn-lt"/>
                <a:ea typeface="+mn-ea"/>
                <a:cs typeface="+mn-cs"/>
              </a:rPr>
              <a:t>. "Psychological flexibility as a fundamental aspect of health." </a:t>
            </a:r>
            <a:r>
              <a:rPr lang="en-US" sz="1200" b="0" i="1" kern="1200" dirty="0">
                <a:solidFill>
                  <a:schemeClr val="tx1"/>
                </a:solidFill>
                <a:effectLst/>
                <a:latin typeface="+mn-lt"/>
                <a:ea typeface="+mn-ea"/>
                <a:cs typeface="+mn-cs"/>
              </a:rPr>
              <a:t>Clinical psychology review</a:t>
            </a:r>
            <a:r>
              <a:rPr lang="en-US" sz="1200" b="0" i="0" kern="1200" dirty="0">
                <a:solidFill>
                  <a:schemeClr val="tx1"/>
                </a:solidFill>
                <a:effectLst/>
                <a:latin typeface="+mn-lt"/>
                <a:ea typeface="+mn-ea"/>
                <a:cs typeface="+mn-cs"/>
              </a:rPr>
              <a:t> 30.7 (2010): 865-878.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Chawla, </a:t>
            </a:r>
            <a:r>
              <a:rPr lang="en-US" sz="1200" b="0" i="0" kern="1200" dirty="0" err="1">
                <a:solidFill>
                  <a:schemeClr val="tx1"/>
                </a:solidFill>
                <a:effectLst/>
                <a:latin typeface="+mn-lt"/>
                <a:ea typeface="+mn-ea"/>
                <a:cs typeface="+mn-cs"/>
              </a:rPr>
              <a:t>Neharika</a:t>
            </a:r>
            <a:r>
              <a:rPr lang="en-US" sz="1200" b="0" i="0" kern="1200" dirty="0">
                <a:solidFill>
                  <a:schemeClr val="tx1"/>
                </a:solidFill>
                <a:effectLst/>
                <a:latin typeface="+mn-lt"/>
                <a:ea typeface="+mn-ea"/>
                <a:cs typeface="+mn-cs"/>
              </a:rPr>
              <a:t>, and Brian </a:t>
            </a:r>
            <a:r>
              <a:rPr lang="en-US" sz="1200" b="0" i="0" kern="1200" dirty="0" err="1">
                <a:solidFill>
                  <a:schemeClr val="tx1"/>
                </a:solidFill>
                <a:effectLst/>
                <a:latin typeface="+mn-lt"/>
                <a:ea typeface="+mn-ea"/>
                <a:cs typeface="+mn-cs"/>
              </a:rPr>
              <a:t>Ostafin</a:t>
            </a:r>
            <a:r>
              <a:rPr lang="en-US" sz="1200" b="0" i="0" kern="1200" dirty="0">
                <a:solidFill>
                  <a:schemeClr val="tx1"/>
                </a:solidFill>
                <a:effectLst/>
                <a:latin typeface="+mn-lt"/>
                <a:ea typeface="+mn-ea"/>
                <a:cs typeface="+mn-cs"/>
              </a:rPr>
              <a:t>. "Experiential avoidance as a functional dimensional approach to psychopathology: An empirical review." </a:t>
            </a:r>
            <a:r>
              <a:rPr lang="en-US" sz="1200" b="0" i="1" kern="1200" dirty="0">
                <a:solidFill>
                  <a:schemeClr val="tx1"/>
                </a:solidFill>
                <a:effectLst/>
                <a:latin typeface="+mn-lt"/>
                <a:ea typeface="+mn-ea"/>
                <a:cs typeface="+mn-cs"/>
              </a:rPr>
              <a:t>Journal of clinical psychology</a:t>
            </a:r>
            <a:r>
              <a:rPr lang="en-US" sz="1200" b="0" i="0" kern="1200" dirty="0">
                <a:solidFill>
                  <a:schemeClr val="tx1"/>
                </a:solidFill>
                <a:effectLst/>
                <a:latin typeface="+mn-lt"/>
                <a:ea typeface="+mn-ea"/>
                <a:cs typeface="+mn-cs"/>
              </a:rPr>
              <a:t> 63.9 (2007): 871-890.</a:t>
            </a:r>
            <a:endParaRPr lang="en-US" dirty="0"/>
          </a:p>
          <a:p>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42</a:t>
            </a:fld>
            <a:endParaRPr lang="en-US"/>
          </a:p>
        </p:txBody>
      </p:sp>
    </p:spTree>
    <p:extLst>
      <p:ext uri="{BB962C8B-B14F-4D97-AF65-F5344CB8AC3E}">
        <p14:creationId xmlns:p14="http://schemas.microsoft.com/office/powerpoint/2010/main" val="282442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350FAB-D21B-42EC-ADF7-B08F9933FF07}" type="slidenum">
              <a:rPr lang="en-US" smtClean="0"/>
              <a:pPr/>
              <a:t>46</a:t>
            </a:fld>
            <a:endParaRPr lang="en-US" dirty="0"/>
          </a:p>
        </p:txBody>
      </p:sp>
    </p:spTree>
    <p:extLst>
      <p:ext uri="{BB962C8B-B14F-4D97-AF65-F5344CB8AC3E}">
        <p14:creationId xmlns:p14="http://schemas.microsoft.com/office/powerpoint/2010/main" val="9447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50</a:t>
            </a:fld>
            <a:endParaRPr lang="en-US"/>
          </a:p>
        </p:txBody>
      </p:sp>
    </p:spTree>
    <p:extLst>
      <p:ext uri="{BB962C8B-B14F-4D97-AF65-F5344CB8AC3E}">
        <p14:creationId xmlns:p14="http://schemas.microsoft.com/office/powerpoint/2010/main" val="303337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52</a:t>
            </a:fld>
            <a:endParaRPr lang="en-US"/>
          </a:p>
        </p:txBody>
      </p:sp>
    </p:spTree>
    <p:extLst>
      <p:ext uri="{BB962C8B-B14F-4D97-AF65-F5344CB8AC3E}">
        <p14:creationId xmlns:p14="http://schemas.microsoft.com/office/powerpoint/2010/main" val="273743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foxylearning.com</a:t>
            </a:r>
          </a:p>
        </p:txBody>
      </p:sp>
      <p:sp>
        <p:nvSpPr>
          <p:cNvPr id="4" name="Slide Number Placeholder 3"/>
          <p:cNvSpPr>
            <a:spLocks noGrp="1"/>
          </p:cNvSpPr>
          <p:nvPr>
            <p:ph type="sldNum" sz="quarter" idx="10"/>
          </p:nvPr>
        </p:nvSpPr>
        <p:spPr/>
        <p:txBody>
          <a:bodyPr/>
          <a:lstStyle/>
          <a:p>
            <a:fld id="{12F1B93A-DFF1-449A-9C2B-3ED6EC6B7B34}" type="slidenum">
              <a:rPr lang="en-US" smtClean="0"/>
              <a:pPr/>
              <a:t>59</a:t>
            </a:fld>
            <a:endParaRPr lang="en-US"/>
          </a:p>
        </p:txBody>
      </p:sp>
    </p:spTree>
    <p:extLst>
      <p:ext uri="{BB962C8B-B14F-4D97-AF65-F5344CB8AC3E}">
        <p14:creationId xmlns:p14="http://schemas.microsoft.com/office/powerpoint/2010/main" val="385487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1B93A-DFF1-449A-9C2B-3ED6EC6B7B34}" type="slidenum">
              <a:rPr lang="en-US" smtClean="0"/>
              <a:pPr/>
              <a:t>3</a:t>
            </a:fld>
            <a:endParaRPr lang="en-US"/>
          </a:p>
        </p:txBody>
      </p:sp>
    </p:spTree>
    <p:extLst>
      <p:ext uri="{BB962C8B-B14F-4D97-AF65-F5344CB8AC3E}">
        <p14:creationId xmlns:p14="http://schemas.microsoft.com/office/powerpoint/2010/main" val="103375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Biglan</a:t>
            </a:r>
            <a:r>
              <a:rPr lang="en-US" sz="1200" b="0" i="0" kern="1200" dirty="0">
                <a:solidFill>
                  <a:schemeClr val="tx1"/>
                </a:solidFill>
                <a:effectLst/>
                <a:latin typeface="+mn-lt"/>
                <a:ea typeface="+mn-ea"/>
                <a:cs typeface="+mn-cs"/>
              </a:rPr>
              <a:t>, Anthony, Steven C. Hayes, and Jacqueline </a:t>
            </a:r>
            <a:r>
              <a:rPr lang="en-US" sz="1200" b="0" i="0" kern="1200" dirty="0" err="1">
                <a:solidFill>
                  <a:schemeClr val="tx1"/>
                </a:solidFill>
                <a:effectLst/>
                <a:latin typeface="+mn-lt"/>
                <a:ea typeface="+mn-ea"/>
                <a:cs typeface="+mn-cs"/>
              </a:rPr>
              <a:t>Pistorello</a:t>
            </a:r>
            <a:r>
              <a:rPr lang="en-US" sz="1200" b="0" i="0" kern="1200" dirty="0">
                <a:solidFill>
                  <a:schemeClr val="tx1"/>
                </a:solidFill>
                <a:effectLst/>
                <a:latin typeface="+mn-lt"/>
                <a:ea typeface="+mn-ea"/>
                <a:cs typeface="+mn-cs"/>
              </a:rPr>
              <a:t>. "Acceptance and commitment: Implications for prevention science." </a:t>
            </a:r>
            <a:r>
              <a:rPr lang="en-US" sz="1200" b="0" i="1" kern="1200" dirty="0">
                <a:solidFill>
                  <a:schemeClr val="tx1"/>
                </a:solidFill>
                <a:effectLst/>
                <a:latin typeface="+mn-lt"/>
                <a:ea typeface="+mn-ea"/>
                <a:cs typeface="+mn-cs"/>
              </a:rPr>
              <a:t>Prevention science</a:t>
            </a:r>
            <a:r>
              <a:rPr lang="en-US" sz="1200" b="0" i="0" kern="1200" dirty="0">
                <a:solidFill>
                  <a:schemeClr val="tx1"/>
                </a:solidFill>
                <a:effectLst/>
                <a:latin typeface="+mn-lt"/>
                <a:ea typeface="+mn-ea"/>
                <a:cs typeface="+mn-cs"/>
              </a:rPr>
              <a:t> 9.3 (2008): 139-152.</a:t>
            </a:r>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61</a:t>
            </a:fld>
            <a:endParaRPr lang="en-US"/>
          </a:p>
        </p:txBody>
      </p:sp>
    </p:spTree>
    <p:extLst>
      <p:ext uri="{BB962C8B-B14F-4D97-AF65-F5344CB8AC3E}">
        <p14:creationId xmlns:p14="http://schemas.microsoft.com/office/powerpoint/2010/main" val="73156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Levin, M. E., Hildebrandt, M. J., Lillis, J., &amp; Hayes, S. C. (2012). The impact of treatment components suggested by the psychological flexibility model: A meta-analysis of laboratory-based component studies. </a:t>
            </a:r>
            <a:r>
              <a:rPr lang="en-US" sz="1200" b="0" i="1" kern="1200" dirty="0">
                <a:solidFill>
                  <a:schemeClr val="tx1"/>
                </a:solidFill>
                <a:effectLst/>
                <a:latin typeface="+mn-lt"/>
                <a:ea typeface="+mn-ea"/>
                <a:cs typeface="+mn-cs"/>
              </a:rPr>
              <a:t>Behavior therapy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43</a:t>
            </a:r>
            <a:r>
              <a:rPr lang="en-US" sz="1200" b="0" i="0" kern="1200" dirty="0">
                <a:solidFill>
                  <a:schemeClr val="tx1"/>
                </a:solidFill>
                <a:effectLst/>
                <a:latin typeface="+mn-lt"/>
                <a:ea typeface="+mn-ea"/>
                <a:cs typeface="+mn-cs"/>
              </a:rPr>
              <a:t>(4), 741-756.</a:t>
            </a:r>
            <a:endParaRPr lang="en-US" dirty="0"/>
          </a:p>
        </p:txBody>
      </p:sp>
      <p:sp>
        <p:nvSpPr>
          <p:cNvPr id="4" name="Slide Number Placeholder 3"/>
          <p:cNvSpPr>
            <a:spLocks noGrp="1"/>
          </p:cNvSpPr>
          <p:nvPr>
            <p:ph type="sldNum" sz="quarter" idx="5"/>
          </p:nvPr>
        </p:nvSpPr>
        <p:spPr/>
        <p:txBody>
          <a:bodyPr/>
          <a:lstStyle/>
          <a:p>
            <a:fld id="{53C49B02-4DD5-4039-98AF-8E4CC850152C}" type="slidenum">
              <a:rPr lang="en-US" smtClean="0"/>
              <a:t>65</a:t>
            </a:fld>
            <a:endParaRPr lang="en-US"/>
          </a:p>
        </p:txBody>
      </p:sp>
    </p:spTree>
    <p:extLst>
      <p:ext uri="{BB962C8B-B14F-4D97-AF65-F5344CB8AC3E}">
        <p14:creationId xmlns:p14="http://schemas.microsoft.com/office/powerpoint/2010/main" val="3111721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b="0" i="0" kern="1200" dirty="0">
                <a:solidFill>
                  <a:schemeClr val="tx1"/>
                </a:solidFill>
                <a:effectLst/>
                <a:latin typeface="+mn-lt"/>
                <a:ea typeface="+mn-ea"/>
                <a:cs typeface="+mn-cs"/>
              </a:rPr>
              <a:t>Moran, O., Almada, P., &amp; McHugh, L. (2018). An investigation into the relationship between the three selves (Self-as-Content, Self-as-Process and Self-as-Context) and mental health in adolescents. </a:t>
            </a:r>
            <a:r>
              <a:rPr lang="en-US" sz="1200" b="0" i="1" kern="1200" dirty="0">
                <a:solidFill>
                  <a:schemeClr val="tx1"/>
                </a:solidFill>
                <a:effectLst/>
                <a:latin typeface="+mn-lt"/>
                <a:ea typeface="+mn-ea"/>
                <a:cs typeface="+mn-cs"/>
              </a:rPr>
              <a:t>Journal of Contextual Behavioral Science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 55-62.</a:t>
            </a:r>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72</a:t>
            </a:fld>
            <a:endParaRPr lang="en-US"/>
          </a:p>
        </p:txBody>
      </p:sp>
    </p:spTree>
    <p:extLst>
      <p:ext uri="{BB962C8B-B14F-4D97-AF65-F5344CB8AC3E}">
        <p14:creationId xmlns:p14="http://schemas.microsoft.com/office/powerpoint/2010/main" val="3984914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5"/>
          </p:nvPr>
        </p:nvSpPr>
        <p:spPr/>
        <p:txBody>
          <a:bodyPr/>
          <a:lstStyle/>
          <a:p>
            <a:fld id="{53C49B02-4DD5-4039-98AF-8E4CC850152C}" type="slidenum">
              <a:rPr lang="en-US" smtClean="0"/>
              <a:t>76</a:t>
            </a:fld>
            <a:endParaRPr lang="en-US"/>
          </a:p>
        </p:txBody>
      </p:sp>
    </p:spTree>
    <p:extLst>
      <p:ext uri="{BB962C8B-B14F-4D97-AF65-F5344CB8AC3E}">
        <p14:creationId xmlns:p14="http://schemas.microsoft.com/office/powerpoint/2010/main" val="275986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Larsson A, et al. “Using brief cognitive</a:t>
            </a:r>
            <a:r>
              <a:rPr lang="en-US" baseline="0" dirty="0"/>
              <a:t> restructuring and cognitive </a:t>
            </a:r>
            <a:r>
              <a:rPr lang="en-US" baseline="0" dirty="0" err="1"/>
              <a:t>defusion</a:t>
            </a:r>
            <a:r>
              <a:rPr lang="en-US" baseline="0" dirty="0"/>
              <a:t> techniques to cope with negative thoughts.” </a:t>
            </a:r>
            <a:r>
              <a:rPr lang="en-US" i="1" baseline="0" dirty="0"/>
              <a:t>Behavior Modification </a:t>
            </a:r>
            <a:r>
              <a:rPr lang="en-US" i="0" baseline="0" dirty="0"/>
              <a:t>(2016): May; 40(3): 452-82.</a:t>
            </a:r>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80</a:t>
            </a:fld>
            <a:endParaRPr lang="en-US"/>
          </a:p>
        </p:txBody>
      </p:sp>
    </p:spTree>
    <p:extLst>
      <p:ext uri="{BB962C8B-B14F-4D97-AF65-F5344CB8AC3E}">
        <p14:creationId xmlns:p14="http://schemas.microsoft.com/office/powerpoint/2010/main" val="1609217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Senses</a:t>
            </a:r>
            <a:r>
              <a:rPr lang="en-US" baseline="0" dirty="0"/>
              <a:t> image: flickr.com</a:t>
            </a:r>
          </a:p>
          <a:p>
            <a:r>
              <a:rPr lang="en-US" baseline="0" dirty="0"/>
              <a:t>Brain image: pixabay.com</a:t>
            </a:r>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104</a:t>
            </a:fld>
            <a:endParaRPr lang="en-US"/>
          </a:p>
        </p:txBody>
      </p:sp>
    </p:spTree>
    <p:extLst>
      <p:ext uri="{BB962C8B-B14F-4D97-AF65-F5344CB8AC3E}">
        <p14:creationId xmlns:p14="http://schemas.microsoft.com/office/powerpoint/2010/main" val="2431716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Comparative: evokes comparison of streams of contingencies, explore preferences</a:t>
            </a:r>
          </a:p>
          <a:p>
            <a:endParaRPr lang="en-US" dirty="0"/>
          </a:p>
        </p:txBody>
      </p:sp>
      <p:sp>
        <p:nvSpPr>
          <p:cNvPr id="4" name="Slide Number Placeholder 3"/>
          <p:cNvSpPr>
            <a:spLocks noGrp="1"/>
          </p:cNvSpPr>
          <p:nvPr>
            <p:ph type="sldNum" sz="quarter" idx="5"/>
          </p:nvPr>
        </p:nvSpPr>
        <p:spPr/>
        <p:txBody>
          <a:bodyPr/>
          <a:lstStyle/>
          <a:p>
            <a:fld id="{53C49B02-4DD5-4039-98AF-8E4CC850152C}" type="slidenum">
              <a:rPr lang="en-US" smtClean="0"/>
              <a:t>118</a:t>
            </a:fld>
            <a:endParaRPr lang="en-US"/>
          </a:p>
        </p:txBody>
      </p:sp>
    </p:spTree>
    <p:extLst>
      <p:ext uri="{BB962C8B-B14F-4D97-AF65-F5344CB8AC3E}">
        <p14:creationId xmlns:p14="http://schemas.microsoft.com/office/powerpoint/2010/main" val="2790692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Conditional: orients us to intention and consequences; evokes description of behavior</a:t>
            </a:r>
          </a:p>
        </p:txBody>
      </p:sp>
      <p:sp>
        <p:nvSpPr>
          <p:cNvPr id="4" name="Slide Number Placeholder 3"/>
          <p:cNvSpPr>
            <a:spLocks noGrp="1"/>
          </p:cNvSpPr>
          <p:nvPr>
            <p:ph type="sldNum" sz="quarter" idx="5"/>
          </p:nvPr>
        </p:nvSpPr>
        <p:spPr/>
        <p:txBody>
          <a:bodyPr/>
          <a:lstStyle/>
          <a:p>
            <a:fld id="{53C49B02-4DD5-4039-98AF-8E4CC850152C}" type="slidenum">
              <a:rPr lang="en-US" smtClean="0"/>
              <a:t>119</a:t>
            </a:fld>
            <a:endParaRPr lang="en-US"/>
          </a:p>
        </p:txBody>
      </p:sp>
    </p:spTree>
    <p:extLst>
      <p:ext uri="{BB962C8B-B14F-4D97-AF65-F5344CB8AC3E}">
        <p14:creationId xmlns:p14="http://schemas.microsoft.com/office/powerpoint/2010/main" val="3303473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Hierarchical: evokes linking of choices and painful private events to higher purpose</a:t>
            </a:r>
          </a:p>
        </p:txBody>
      </p:sp>
      <p:sp>
        <p:nvSpPr>
          <p:cNvPr id="4" name="Slide Number Placeholder 3"/>
          <p:cNvSpPr>
            <a:spLocks noGrp="1"/>
          </p:cNvSpPr>
          <p:nvPr>
            <p:ph type="sldNum" sz="quarter" idx="5"/>
          </p:nvPr>
        </p:nvSpPr>
        <p:spPr/>
        <p:txBody>
          <a:bodyPr/>
          <a:lstStyle/>
          <a:p>
            <a:fld id="{53C49B02-4DD5-4039-98AF-8E4CC850152C}" type="slidenum">
              <a:rPr lang="en-US" smtClean="0"/>
              <a:t>120</a:t>
            </a:fld>
            <a:endParaRPr lang="en-US"/>
          </a:p>
        </p:txBody>
      </p:sp>
    </p:spTree>
    <p:extLst>
      <p:ext uri="{BB962C8B-B14F-4D97-AF65-F5344CB8AC3E}">
        <p14:creationId xmlns:p14="http://schemas.microsoft.com/office/powerpoint/2010/main" val="53425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*2009 APA survey found that 87% of psychology graduate students reported experiencing</a:t>
            </a:r>
            <a:r>
              <a:rPr lang="en-US" baseline="0"/>
              <a:t> anxiety, and 68% reported symptoms of depression.  Even suicidal thoughts – with a prevalence of 19% - were relatively common.</a:t>
            </a:r>
            <a:endParaRPr lang="en-US"/>
          </a:p>
        </p:txBody>
      </p:sp>
      <p:sp>
        <p:nvSpPr>
          <p:cNvPr id="4" name="Slide Number Placeholder 3"/>
          <p:cNvSpPr>
            <a:spLocks noGrp="1"/>
          </p:cNvSpPr>
          <p:nvPr>
            <p:ph type="sldNum" sz="quarter" idx="10"/>
          </p:nvPr>
        </p:nvSpPr>
        <p:spPr/>
        <p:txBody>
          <a:bodyPr/>
          <a:lstStyle/>
          <a:p>
            <a:fld id="{53C49B02-4DD5-4039-98AF-8E4CC850152C}" type="slidenum">
              <a:rPr lang="en-US" smtClean="0"/>
              <a:t>131</a:t>
            </a:fld>
            <a:endParaRPr lang="en-US"/>
          </a:p>
        </p:txBody>
      </p:sp>
    </p:spTree>
    <p:extLst>
      <p:ext uri="{BB962C8B-B14F-4D97-AF65-F5344CB8AC3E}">
        <p14:creationId xmlns:p14="http://schemas.microsoft.com/office/powerpoint/2010/main" val="181527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Hayes, S. C., Fox, E., Gifford, E. V., Wilson, K. G., Barnes-Holmes, D. &amp; Healy, O. (2001). Derived relational responding as learned behavior. In S. C. Hayes, D. Barnes-Holmes &amp; B. Roche (Eds.) Relational frame theory: A post-Skinnerian account of human language and cognition. New York: Plenum Press.</a:t>
            </a:r>
            <a:endParaRPr lang="en-US" dirty="0"/>
          </a:p>
        </p:txBody>
      </p:sp>
      <p:sp>
        <p:nvSpPr>
          <p:cNvPr id="4" name="Slide Number Placeholder 3"/>
          <p:cNvSpPr>
            <a:spLocks noGrp="1"/>
          </p:cNvSpPr>
          <p:nvPr>
            <p:ph type="sldNum" sz="quarter" idx="10"/>
          </p:nvPr>
        </p:nvSpPr>
        <p:spPr/>
        <p:txBody>
          <a:bodyPr/>
          <a:lstStyle/>
          <a:p>
            <a:fld id="{12F1B93A-DFF1-449A-9C2B-3ED6EC6B7B34}" type="slidenum">
              <a:rPr lang="en-US" smtClean="0"/>
              <a:pPr/>
              <a:t>19</a:t>
            </a:fld>
            <a:endParaRPr lang="en-US"/>
          </a:p>
        </p:txBody>
      </p:sp>
    </p:spTree>
    <p:extLst>
      <p:ext uri="{BB962C8B-B14F-4D97-AF65-F5344CB8AC3E}">
        <p14:creationId xmlns:p14="http://schemas.microsoft.com/office/powerpoint/2010/main" val="25753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Haworth, Kevin, et al. "Reinforcement matters: A preliminary, laboratory-based component-process analysis of Functional Analytic Psychotherapy’s model of social connection." </a:t>
            </a:r>
            <a:r>
              <a:rPr lang="en-US" sz="1200" b="0" i="1" kern="1200" dirty="0">
                <a:solidFill>
                  <a:schemeClr val="tx1"/>
                </a:solidFill>
                <a:effectLst/>
                <a:latin typeface="+mn-lt"/>
                <a:ea typeface="+mn-ea"/>
                <a:cs typeface="+mn-cs"/>
              </a:rPr>
              <a:t>Journal of contextual behavioral science</a:t>
            </a:r>
            <a:r>
              <a:rPr lang="en-US" sz="1200" b="0" i="0" kern="1200" dirty="0">
                <a:solidFill>
                  <a:schemeClr val="tx1"/>
                </a:solidFill>
                <a:effectLst/>
                <a:latin typeface="+mn-lt"/>
                <a:ea typeface="+mn-ea"/>
                <a:cs typeface="+mn-cs"/>
              </a:rPr>
              <a:t> 4.4 (2015): 281-291.</a:t>
            </a:r>
            <a:endParaRPr lang="en-US" dirty="0"/>
          </a:p>
        </p:txBody>
      </p:sp>
      <p:sp>
        <p:nvSpPr>
          <p:cNvPr id="4" name="Slide Number Placeholder 3"/>
          <p:cNvSpPr>
            <a:spLocks noGrp="1"/>
          </p:cNvSpPr>
          <p:nvPr>
            <p:ph type="sldNum" sz="quarter" idx="10"/>
          </p:nvPr>
        </p:nvSpPr>
        <p:spPr/>
        <p:txBody>
          <a:bodyPr/>
          <a:lstStyle/>
          <a:p>
            <a:fld id="{53C49B02-4DD5-4039-98AF-8E4CC850152C}" type="slidenum">
              <a:rPr lang="en-US" smtClean="0"/>
              <a:t>137</a:t>
            </a:fld>
            <a:endParaRPr lang="en-US"/>
          </a:p>
        </p:txBody>
      </p:sp>
    </p:spTree>
    <p:extLst>
      <p:ext uri="{BB962C8B-B14F-4D97-AF65-F5344CB8AC3E}">
        <p14:creationId xmlns:p14="http://schemas.microsoft.com/office/powerpoint/2010/main" val="52404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Quote excerpted from “Finding the Key” article by Steven Hayes, June 2</a:t>
            </a:r>
            <a:r>
              <a:rPr lang="en-US" baseline="30000" dirty="0"/>
              <a:t>nd</a:t>
            </a:r>
            <a:r>
              <a:rPr lang="en-US" dirty="0"/>
              <a:t>, 2017</a:t>
            </a:r>
          </a:p>
        </p:txBody>
      </p:sp>
      <p:sp>
        <p:nvSpPr>
          <p:cNvPr id="4" name="Slide Number Placeholder 3"/>
          <p:cNvSpPr>
            <a:spLocks noGrp="1"/>
          </p:cNvSpPr>
          <p:nvPr>
            <p:ph type="sldNum" sz="quarter" idx="5"/>
          </p:nvPr>
        </p:nvSpPr>
        <p:spPr/>
        <p:txBody>
          <a:bodyPr/>
          <a:lstStyle/>
          <a:p>
            <a:fld id="{53C49B02-4DD5-4039-98AF-8E4CC850152C}" type="slidenum">
              <a:rPr lang="en-US" smtClean="0"/>
              <a:t>21</a:t>
            </a:fld>
            <a:endParaRPr lang="en-US"/>
          </a:p>
        </p:txBody>
      </p:sp>
    </p:spTree>
    <p:extLst>
      <p:ext uri="{BB962C8B-B14F-4D97-AF65-F5344CB8AC3E}">
        <p14:creationId xmlns:p14="http://schemas.microsoft.com/office/powerpoint/2010/main" val="334573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1B93A-DFF1-449A-9C2B-3ED6EC6B7B34}" type="slidenum">
              <a:rPr lang="en-US" smtClean="0"/>
              <a:pPr/>
              <a:t>22</a:t>
            </a:fld>
            <a:endParaRPr lang="en-US"/>
          </a:p>
        </p:txBody>
      </p:sp>
    </p:spTree>
    <p:extLst>
      <p:ext uri="{BB962C8B-B14F-4D97-AF65-F5344CB8AC3E}">
        <p14:creationId xmlns:p14="http://schemas.microsoft.com/office/powerpoint/2010/main" val="146160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foxylearning.com</a:t>
            </a:r>
          </a:p>
        </p:txBody>
      </p:sp>
      <p:sp>
        <p:nvSpPr>
          <p:cNvPr id="4" name="Slide Number Placeholder 3"/>
          <p:cNvSpPr>
            <a:spLocks noGrp="1"/>
          </p:cNvSpPr>
          <p:nvPr>
            <p:ph type="sldNum" sz="quarter" idx="10"/>
          </p:nvPr>
        </p:nvSpPr>
        <p:spPr/>
        <p:txBody>
          <a:bodyPr/>
          <a:lstStyle/>
          <a:p>
            <a:fld id="{12F1B93A-DFF1-449A-9C2B-3ED6EC6B7B34}" type="slidenum">
              <a:rPr lang="en-US" smtClean="0"/>
              <a:pPr/>
              <a:t>23</a:t>
            </a:fld>
            <a:endParaRPr lang="en-US"/>
          </a:p>
        </p:txBody>
      </p:sp>
    </p:spTree>
    <p:extLst>
      <p:ext uri="{BB962C8B-B14F-4D97-AF65-F5344CB8AC3E}">
        <p14:creationId xmlns:p14="http://schemas.microsoft.com/office/powerpoint/2010/main" val="160081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foxylearning.com</a:t>
            </a:r>
          </a:p>
        </p:txBody>
      </p:sp>
      <p:sp>
        <p:nvSpPr>
          <p:cNvPr id="4" name="Slide Number Placeholder 3"/>
          <p:cNvSpPr>
            <a:spLocks noGrp="1"/>
          </p:cNvSpPr>
          <p:nvPr>
            <p:ph type="sldNum" sz="quarter" idx="10"/>
          </p:nvPr>
        </p:nvSpPr>
        <p:spPr/>
        <p:txBody>
          <a:bodyPr/>
          <a:lstStyle/>
          <a:p>
            <a:fld id="{12F1B93A-DFF1-449A-9C2B-3ED6EC6B7B34}" type="slidenum">
              <a:rPr lang="en-US" smtClean="0"/>
              <a:pPr/>
              <a:t>24</a:t>
            </a:fld>
            <a:endParaRPr lang="en-US"/>
          </a:p>
        </p:txBody>
      </p:sp>
    </p:spTree>
    <p:extLst>
      <p:ext uri="{BB962C8B-B14F-4D97-AF65-F5344CB8AC3E}">
        <p14:creationId xmlns:p14="http://schemas.microsoft.com/office/powerpoint/2010/main" val="93678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Transformation e.g. – liquid multi was aversive to Sage, then when new stimuli (eye drops) were introduced, which was more aversive, the liquid multi became less aversive (more appetitive) in comparison (distinctive framing) to eye drops</a:t>
            </a:r>
          </a:p>
        </p:txBody>
      </p:sp>
      <p:sp>
        <p:nvSpPr>
          <p:cNvPr id="4" name="Slide Number Placeholder 3"/>
          <p:cNvSpPr>
            <a:spLocks noGrp="1"/>
          </p:cNvSpPr>
          <p:nvPr>
            <p:ph type="sldNum" sz="quarter" idx="10"/>
          </p:nvPr>
        </p:nvSpPr>
        <p:spPr/>
        <p:txBody>
          <a:bodyPr/>
          <a:lstStyle/>
          <a:p>
            <a:fld id="{53C49B02-4DD5-4039-98AF-8E4CC850152C}" type="slidenum">
              <a:rPr lang="en-US" smtClean="0"/>
              <a:t>25</a:t>
            </a:fld>
            <a:endParaRPr lang="en-US"/>
          </a:p>
        </p:txBody>
      </p:sp>
    </p:spTree>
    <p:extLst>
      <p:ext uri="{BB962C8B-B14F-4D97-AF65-F5344CB8AC3E}">
        <p14:creationId xmlns:p14="http://schemas.microsoft.com/office/powerpoint/2010/main" val="279904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sz="1200" b="0" i="0" u="none" strike="noStrike" kern="1200" dirty="0">
                <a:solidFill>
                  <a:schemeClr val="tx1"/>
                </a:solidFill>
                <a:effectLst/>
                <a:latin typeface="+mn-lt"/>
                <a:ea typeface="+mn-ea"/>
                <a:cs typeface="+mn-cs"/>
              </a:rPr>
              <a:t>cognitivedefusion.tumblr.com</a:t>
            </a:r>
            <a:endParaRPr lang="en-US" dirty="0"/>
          </a:p>
        </p:txBody>
      </p:sp>
      <p:sp>
        <p:nvSpPr>
          <p:cNvPr id="4" name="Slide Number Placeholder 3"/>
          <p:cNvSpPr>
            <a:spLocks noGrp="1"/>
          </p:cNvSpPr>
          <p:nvPr>
            <p:ph type="sldNum" sz="quarter" idx="10"/>
          </p:nvPr>
        </p:nvSpPr>
        <p:spPr/>
        <p:txBody>
          <a:bodyPr/>
          <a:lstStyle/>
          <a:p>
            <a:fld id="{12F1B93A-DFF1-449A-9C2B-3ED6EC6B7B34}" type="slidenum">
              <a:rPr lang="en-US" smtClean="0"/>
              <a:pPr/>
              <a:t>26</a:t>
            </a:fld>
            <a:endParaRPr lang="en-US"/>
          </a:p>
        </p:txBody>
      </p:sp>
    </p:spTree>
    <p:extLst>
      <p:ext uri="{BB962C8B-B14F-4D97-AF65-F5344CB8AC3E}">
        <p14:creationId xmlns:p14="http://schemas.microsoft.com/office/powerpoint/2010/main" val="363652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EB2CEF-F488-4CEF-9965-3EE4C39E43C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3464748910"/>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EB2CEF-F488-4CEF-9965-3EE4C39E43C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62534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EB2CEF-F488-4CEF-9965-3EE4C39E43C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143544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EB2CEF-F488-4CEF-9965-3EE4C39E43C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76CEC-03EE-4D27-939C-F52C4B1B400E}"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464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EB2CEF-F488-4CEF-9965-3EE4C39E43C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46703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6EB2CEF-F488-4CEF-9965-3EE4C39E43C2}"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252388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6EB2CEF-F488-4CEF-9965-3EE4C39E43C2}"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1402146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B2CEF-F488-4CEF-9965-3EE4C39E43C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332329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B2CEF-F488-4CEF-9965-3EE4C39E43C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98696993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Lucida Sans Unicode" panose="020B0602030504020204" pitchFamily="34" charset="0"/>
                <a:cs typeface="Lucida Sans Unicode" panose="020B0602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effectLst/>
                <a:latin typeface="Lucida Sans Unicode" panose="020B0602030504020204" pitchFamily="34" charset="0"/>
                <a:cs typeface="Lucida Sans Unicode" panose="020B0602030504020204" pitchFamily="34" charset="0"/>
              </a:defRPr>
            </a:lvl1pPr>
            <a:lvl2pPr>
              <a:defRPr>
                <a:effectLst/>
                <a:latin typeface="Lucida Sans Unicode" panose="020B0602030504020204" pitchFamily="34" charset="0"/>
                <a:cs typeface="Lucida Sans Unicode" panose="020B0602030504020204" pitchFamily="34" charset="0"/>
              </a:defRPr>
            </a:lvl2pPr>
            <a:lvl3pPr>
              <a:defRPr>
                <a:effectLst/>
                <a:latin typeface="Lucida Sans Unicode" panose="020B0602030504020204" pitchFamily="34" charset="0"/>
                <a:cs typeface="Lucida Sans Unicode" panose="020B0602030504020204" pitchFamily="34" charset="0"/>
              </a:defRPr>
            </a:lvl3pPr>
            <a:lvl4pPr>
              <a:defRPr>
                <a:effectLst/>
                <a:latin typeface="Lucida Sans Unicode" panose="020B0602030504020204" pitchFamily="34" charset="0"/>
                <a:cs typeface="Lucida Sans Unicode" panose="020B0602030504020204" pitchFamily="34" charset="0"/>
              </a:defRPr>
            </a:lvl4pPr>
            <a:lvl5pPr>
              <a:defRPr>
                <a:effectLst/>
                <a:latin typeface="Lucida Sans Unicode" panose="020B060203050402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EB2CEF-F488-4CEF-9965-3EE4C39E43C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126448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effectLst/>
                <a:latin typeface="Lucida Sans Unicode" panose="020B0602030504020204" pitchFamily="34" charset="0"/>
                <a:cs typeface="Lucida Sans Unicode" panose="020B0602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EB2CEF-F488-4CEF-9965-3EE4C39E43C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1119274428"/>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lvl1pPr>
              <a:defRPr>
                <a:effectLst/>
                <a:latin typeface="Lucida Sans Unicode" panose="020B0602030504020204" pitchFamily="34" charset="0"/>
                <a:cs typeface="Lucida Sans Unicode" panose="020B0602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685346" y="2088320"/>
            <a:ext cx="3829503" cy="3702881"/>
          </a:xfrm>
        </p:spPr>
        <p:txBody>
          <a:bodyPr/>
          <a:lstStyle>
            <a:lvl1pPr>
              <a:defRPr>
                <a:effectLst/>
                <a:latin typeface="Lucida Sans Unicode" panose="020B0602030504020204" pitchFamily="34" charset="0"/>
                <a:cs typeface="Lucida Sans Unicode" panose="020B0602030504020204" pitchFamily="34" charset="0"/>
              </a:defRPr>
            </a:lvl1pPr>
            <a:lvl2pPr>
              <a:defRPr>
                <a:effectLst/>
                <a:latin typeface="Lucida Sans Unicode" panose="020B0602030504020204" pitchFamily="34" charset="0"/>
                <a:cs typeface="Lucida Sans Unicode" panose="020B0602030504020204" pitchFamily="34" charset="0"/>
              </a:defRPr>
            </a:lvl2pPr>
            <a:lvl3pPr>
              <a:defRPr>
                <a:effectLst/>
                <a:latin typeface="Lucida Sans Unicode" panose="020B0602030504020204" pitchFamily="34" charset="0"/>
                <a:cs typeface="Lucida Sans Unicode" panose="020B0602030504020204" pitchFamily="34" charset="0"/>
              </a:defRPr>
            </a:lvl3pPr>
            <a:lvl4pPr>
              <a:defRPr>
                <a:effectLst/>
                <a:latin typeface="Lucida Sans Unicode" panose="020B0602030504020204" pitchFamily="34" charset="0"/>
                <a:cs typeface="Lucida Sans Unicode" panose="020B0602030504020204" pitchFamily="34" charset="0"/>
              </a:defRPr>
            </a:lvl4pPr>
            <a:lvl5pPr>
              <a:defRPr>
                <a:effectLst/>
                <a:latin typeface="Lucida Sans Unicode" panose="020B060203050402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0052" y="2088320"/>
            <a:ext cx="3820616" cy="3702881"/>
          </a:xfrm>
        </p:spPr>
        <p:txBody>
          <a:bodyPr/>
          <a:lstStyle>
            <a:lvl1pPr>
              <a:defRPr>
                <a:effectLst/>
                <a:latin typeface="Lucida Sans Unicode" panose="020B0602030504020204" pitchFamily="34" charset="0"/>
                <a:cs typeface="Lucida Sans Unicode" panose="020B0602030504020204" pitchFamily="34" charset="0"/>
              </a:defRPr>
            </a:lvl1pPr>
            <a:lvl2pPr>
              <a:defRPr>
                <a:effectLst/>
                <a:latin typeface="Lucida Sans Unicode" panose="020B0602030504020204" pitchFamily="34" charset="0"/>
                <a:cs typeface="Lucida Sans Unicode" panose="020B0602030504020204" pitchFamily="34" charset="0"/>
              </a:defRPr>
            </a:lvl2pPr>
            <a:lvl3pPr>
              <a:defRPr>
                <a:effectLst/>
                <a:latin typeface="Lucida Sans Unicode" panose="020B0602030504020204" pitchFamily="34" charset="0"/>
                <a:cs typeface="Lucida Sans Unicode" panose="020B0602030504020204" pitchFamily="34" charset="0"/>
              </a:defRPr>
            </a:lvl3pPr>
            <a:lvl4pPr>
              <a:defRPr>
                <a:effectLst/>
                <a:latin typeface="Lucida Sans Unicode" panose="020B0602030504020204" pitchFamily="34" charset="0"/>
                <a:cs typeface="Lucida Sans Unicode" panose="020B0602030504020204" pitchFamily="34" charset="0"/>
              </a:defRPr>
            </a:lvl4pPr>
            <a:lvl5pPr>
              <a:defRPr>
                <a:effectLst/>
                <a:latin typeface="Lucida Sans Unicode" panose="020B060203050402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6EB2CEF-F488-4CEF-9965-3EE4C39E43C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259409393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lvl1pPr>
              <a:defRPr>
                <a:effectLst/>
                <a:latin typeface="Lucida Sans Unicode" panose="020B0602030504020204" pitchFamily="34" charset="0"/>
                <a:cs typeface="Lucida Sans Unicode" panose="020B0602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effectLst/>
                <a:latin typeface="Lucida Sans Unicode" panose="020B0602030504020204" pitchFamily="34" charset="0"/>
                <a:cs typeface="Lucida Sans Unicode" panose="020B0602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346" y="2912232"/>
            <a:ext cx="3830406" cy="2878968"/>
          </a:xfrm>
        </p:spPr>
        <p:txBody>
          <a:bodyPr/>
          <a:lstStyle>
            <a:lvl1pPr>
              <a:defRPr>
                <a:effectLst/>
                <a:latin typeface="Lucida Sans Unicode" panose="020B0602030504020204" pitchFamily="34" charset="0"/>
                <a:cs typeface="Lucida Sans Unicode" panose="020B0602030504020204" pitchFamily="34" charset="0"/>
              </a:defRPr>
            </a:lvl1pPr>
            <a:lvl2pPr>
              <a:defRPr>
                <a:effectLst/>
                <a:latin typeface="Lucida Sans Unicode" panose="020B0602030504020204" pitchFamily="34" charset="0"/>
                <a:cs typeface="Lucida Sans Unicode" panose="020B0602030504020204" pitchFamily="34" charset="0"/>
              </a:defRPr>
            </a:lvl2pPr>
            <a:lvl3pPr>
              <a:defRPr>
                <a:effectLst/>
                <a:latin typeface="Lucida Sans Unicode" panose="020B0602030504020204" pitchFamily="34" charset="0"/>
                <a:cs typeface="Lucida Sans Unicode" panose="020B0602030504020204" pitchFamily="34" charset="0"/>
              </a:defRPr>
            </a:lvl3pPr>
            <a:lvl4pPr>
              <a:defRPr>
                <a:effectLst/>
                <a:latin typeface="Lucida Sans Unicode" panose="020B0602030504020204" pitchFamily="34" charset="0"/>
                <a:cs typeface="Lucida Sans Unicode" panose="020B0602030504020204" pitchFamily="34" charset="0"/>
              </a:defRPr>
            </a:lvl4pPr>
            <a:lvl5pPr>
              <a:defRPr>
                <a:effectLst/>
                <a:latin typeface="Lucida Sans Unicode" panose="020B060203050402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effectLst/>
                <a:latin typeface="Lucida Sans Unicode" panose="020B0602030504020204" pitchFamily="34" charset="0"/>
                <a:cs typeface="Lucida Sans Unicode" panose="020B0602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912232"/>
            <a:ext cx="3821518" cy="2878968"/>
          </a:xfrm>
        </p:spPr>
        <p:txBody>
          <a:bodyPr/>
          <a:lstStyle>
            <a:lvl1pPr>
              <a:defRPr>
                <a:effectLst/>
                <a:latin typeface="Lucida Sans Unicode" panose="020B0602030504020204" pitchFamily="34" charset="0"/>
                <a:cs typeface="Lucida Sans Unicode" panose="020B0602030504020204" pitchFamily="34" charset="0"/>
              </a:defRPr>
            </a:lvl1pPr>
            <a:lvl2pPr>
              <a:defRPr>
                <a:effectLst/>
                <a:latin typeface="Lucida Sans Unicode" panose="020B0602030504020204" pitchFamily="34" charset="0"/>
                <a:cs typeface="Lucida Sans Unicode" panose="020B0602030504020204" pitchFamily="34" charset="0"/>
              </a:defRPr>
            </a:lvl2pPr>
            <a:lvl3pPr>
              <a:defRPr>
                <a:effectLst/>
                <a:latin typeface="Lucida Sans Unicode" panose="020B0602030504020204" pitchFamily="34" charset="0"/>
                <a:cs typeface="Lucida Sans Unicode" panose="020B0602030504020204" pitchFamily="34" charset="0"/>
              </a:defRPr>
            </a:lvl3pPr>
            <a:lvl4pPr>
              <a:defRPr>
                <a:effectLst/>
                <a:latin typeface="Lucida Sans Unicode" panose="020B0602030504020204" pitchFamily="34" charset="0"/>
                <a:cs typeface="Lucida Sans Unicode" panose="020B0602030504020204" pitchFamily="34" charset="0"/>
              </a:defRPr>
            </a:lvl4pPr>
            <a:lvl5pPr>
              <a:defRPr>
                <a:effectLst/>
                <a:latin typeface="Lucida Sans Unicode" panose="020B060203050402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6EB2CEF-F488-4CEF-9965-3EE4C39E43C2}"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404771718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Lucida Sans Unicode" panose="020B0602030504020204" pitchFamily="34" charset="0"/>
                <a:cs typeface="Lucida Sans Unicode" panose="020B06020305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6EB2CEF-F488-4CEF-9965-3EE4C39E43C2}"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283048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B2CEF-F488-4CEF-9965-3EE4C39E43C2}"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210679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EB2CEF-F488-4CEF-9965-3EE4C39E43C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26983632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EB2CEF-F488-4CEF-9965-3EE4C39E43C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E76CEC-03EE-4D27-939C-F52C4B1B400E}" type="slidenum">
              <a:rPr lang="en-US" smtClean="0"/>
              <a:t>‹#›</a:t>
            </a:fld>
            <a:endParaRPr lang="en-US"/>
          </a:p>
        </p:txBody>
      </p:sp>
    </p:spTree>
    <p:extLst>
      <p:ext uri="{BB962C8B-B14F-4D97-AF65-F5344CB8AC3E}">
        <p14:creationId xmlns:p14="http://schemas.microsoft.com/office/powerpoint/2010/main" val="223892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EB2CEF-F488-4CEF-9965-3EE4C39E43C2}" type="datetimeFigureOut">
              <a:rPr lang="en-US" smtClean="0"/>
              <a:t>3/14/2019</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6E76CEC-03EE-4D27-939C-F52C4B1B400E}" type="slidenum">
              <a:rPr lang="en-US" smtClean="0"/>
              <a:t>‹#›</a:t>
            </a:fld>
            <a:endParaRPr lang="en-US"/>
          </a:p>
        </p:txBody>
      </p:sp>
    </p:spTree>
    <p:extLst>
      <p:ext uri="{BB962C8B-B14F-4D97-AF65-F5344CB8AC3E}">
        <p14:creationId xmlns:p14="http://schemas.microsoft.com/office/powerpoint/2010/main" val="3522201943"/>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 id="2147484429" r:id="rId16"/>
    <p:sldLayoutId id="2147484430" r:id="rId17"/>
  </p:sldLayoutIdLst>
  <p:txStyles>
    <p:titleStyle>
      <a:lvl1pPr algn="ctr" defTabSz="914400" rtl="0" eaLnBrk="1" latinLnBrk="0" hangingPunct="1">
        <a:lnSpc>
          <a:spcPct val="90000"/>
        </a:lnSpc>
        <a:spcBef>
          <a:spcPct val="0"/>
        </a:spcBef>
        <a:buNone/>
        <a:defRPr sz="3400" b="1" i="0" u="none"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u="none"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91144" y="3452883"/>
            <a:ext cx="6631957" cy="2101755"/>
          </a:xfrm>
        </p:spPr>
        <p:txBody>
          <a:bodyPr>
            <a:normAutofit/>
          </a:bodyPr>
          <a:lstStyle/>
          <a:p>
            <a:pPr algn="r">
              <a:lnSpc>
                <a:spcPct val="100000"/>
              </a:lnSpc>
            </a:pPr>
            <a:r>
              <a:rPr lang="en-US" dirty="0"/>
              <a:t>ACT I Workshop</a:t>
            </a:r>
            <a:br>
              <a:rPr lang="en-US" dirty="0"/>
            </a:br>
            <a:r>
              <a:rPr lang="en-US" sz="2400" b="0" dirty="0">
                <a:effectLst>
                  <a:outerShdw blurRad="38100" dist="38100" dir="2700000" algn="tl">
                    <a:srgbClr val="000000">
                      <a:alpha val="43137"/>
                    </a:srgbClr>
                  </a:outerShdw>
                </a:effectLst>
              </a:rPr>
              <a:t>two-Day Introduction to acceptance and commitment therapy</a:t>
            </a:r>
          </a:p>
        </p:txBody>
      </p:sp>
      <p:sp>
        <p:nvSpPr>
          <p:cNvPr id="3" name="Subtitle 2"/>
          <p:cNvSpPr>
            <a:spLocks noGrp="1"/>
          </p:cNvSpPr>
          <p:nvPr>
            <p:ph type="subTitle" idx="1"/>
          </p:nvPr>
        </p:nvSpPr>
        <p:spPr>
          <a:xfrm>
            <a:off x="1542272" y="2446183"/>
            <a:ext cx="6858000" cy="1006701"/>
          </a:xfrm>
        </p:spPr>
        <p:txBody>
          <a:bodyPr>
            <a:normAutofit fontScale="92500" lnSpcReduction="10000"/>
          </a:bodyPr>
          <a:lstStyle/>
          <a:p>
            <a:pPr algn="r"/>
            <a:r>
              <a:rPr lang="en-US" sz="2600" dirty="0"/>
              <a:t>Lou Lasprugato, MFT</a:t>
            </a:r>
          </a:p>
          <a:p>
            <a:pPr algn="r"/>
            <a:r>
              <a:rPr lang="en-US" dirty="0"/>
              <a:t>ACBS ACT Trainer</a:t>
            </a:r>
          </a:p>
        </p:txBody>
      </p:sp>
      <p:pic>
        <p:nvPicPr>
          <p:cNvPr id="3085" name="Picture 1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88" y="603844"/>
            <a:ext cx="2199960" cy="235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7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workability</a:t>
            </a:r>
          </a:p>
        </p:txBody>
      </p:sp>
      <p:sp>
        <p:nvSpPr>
          <p:cNvPr id="3" name="Content Placeholder 2"/>
          <p:cNvSpPr>
            <a:spLocks noGrp="1"/>
          </p:cNvSpPr>
          <p:nvPr>
            <p:ph idx="1"/>
          </p:nvPr>
        </p:nvSpPr>
        <p:spPr>
          <a:xfrm>
            <a:off x="685346" y="2096064"/>
            <a:ext cx="7765321" cy="4152335"/>
          </a:xfrm>
        </p:spPr>
        <p:txBody>
          <a:bodyPr>
            <a:normAutofit/>
          </a:bodyPr>
          <a:lstStyle/>
          <a:p>
            <a:r>
              <a:rPr lang="en-US" sz="2800" dirty="0"/>
              <a:t>The </a:t>
            </a:r>
            <a:r>
              <a:rPr lang="en-US" sz="2800" i="1" dirty="0"/>
              <a:t>truth</a:t>
            </a:r>
            <a:r>
              <a:rPr lang="en-US" sz="2800" dirty="0"/>
              <a:t> criterion in ACT is workability</a:t>
            </a:r>
          </a:p>
          <a:p>
            <a:pPr lvl="1"/>
            <a:r>
              <a:rPr lang="en-US" sz="2600" b="1" dirty="0"/>
              <a:t>Workability</a:t>
            </a:r>
            <a:r>
              <a:rPr lang="en-US" sz="2600" dirty="0"/>
              <a:t> refers to how effective behavior is in moving one </a:t>
            </a:r>
            <a:r>
              <a:rPr lang="en-US" sz="2600" i="1" dirty="0"/>
              <a:t>towards</a:t>
            </a:r>
            <a:r>
              <a:rPr lang="en-US" sz="2600" dirty="0"/>
              <a:t> a meaningful and fulfilling life</a:t>
            </a:r>
          </a:p>
          <a:p>
            <a:pPr lvl="1"/>
            <a:r>
              <a:rPr lang="en-US" sz="2600" dirty="0"/>
              <a:t>NOT invested in viewing behavior as right-wrong, good-bad, or true-false</a:t>
            </a:r>
          </a:p>
          <a:p>
            <a:pPr lvl="2"/>
            <a:r>
              <a:rPr lang="en-US" sz="2400" dirty="0"/>
              <a:t>This can lead to never-ending debates</a:t>
            </a:r>
          </a:p>
        </p:txBody>
      </p:sp>
    </p:spTree>
    <p:extLst>
      <p:ext uri="{BB962C8B-B14F-4D97-AF65-F5344CB8AC3E}">
        <p14:creationId xmlns:p14="http://schemas.microsoft.com/office/powerpoint/2010/main" val="128832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Where’s the compassion?</a:t>
            </a:r>
          </a:p>
        </p:txBody>
      </p:sp>
      <p:sp>
        <p:nvSpPr>
          <p:cNvPr id="3" name="Content Placeholder 2"/>
          <p:cNvSpPr>
            <a:spLocks noGrp="1"/>
          </p:cNvSpPr>
          <p:nvPr>
            <p:ph idx="1"/>
          </p:nvPr>
        </p:nvSpPr>
        <p:spPr>
          <a:xfrm>
            <a:off x="685346" y="2096063"/>
            <a:ext cx="7765321" cy="4036379"/>
          </a:xfrm>
        </p:spPr>
        <p:txBody>
          <a:bodyPr>
            <a:normAutofit/>
          </a:bodyPr>
          <a:lstStyle/>
          <a:p>
            <a:r>
              <a:rPr lang="en-US" sz="2800" dirty="0"/>
              <a:t>Compassion: a sensitivity to suffering in self/others </a:t>
            </a:r>
            <a:r>
              <a:rPr lang="en-US" sz="2800" i="1" dirty="0"/>
              <a:t>combined</a:t>
            </a:r>
            <a:r>
              <a:rPr lang="en-US" sz="2800" dirty="0"/>
              <a:t> with a commitment to alleviate and prevent it</a:t>
            </a:r>
            <a:endParaRPr lang="en-US" sz="2600" dirty="0"/>
          </a:p>
          <a:p>
            <a:pPr lvl="1"/>
            <a:r>
              <a:rPr lang="en-US" sz="2600" dirty="0"/>
              <a:t>Where pain is an inevitable part of life and suffering=psychological inflexibility</a:t>
            </a:r>
            <a:endParaRPr lang="en-US" sz="2400" dirty="0"/>
          </a:p>
          <a:p>
            <a:r>
              <a:rPr lang="en-US" sz="2800" dirty="0"/>
              <a:t>Compassion is inherent within ACT model (</a:t>
            </a:r>
            <a:r>
              <a:rPr lang="en-US" sz="2800" dirty="0" err="1"/>
              <a:t>hexaflex</a:t>
            </a:r>
            <a:r>
              <a:rPr lang="en-US" sz="2800" dirty="0"/>
              <a:t>) and therapeutic stance</a:t>
            </a:r>
          </a:p>
        </p:txBody>
      </p:sp>
    </p:spTree>
    <p:extLst>
      <p:ext uri="{BB962C8B-B14F-4D97-AF65-F5344CB8AC3E}">
        <p14:creationId xmlns:p14="http://schemas.microsoft.com/office/powerpoint/2010/main" val="17717127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(Self-)compassion: Elements</a:t>
            </a:r>
            <a:br>
              <a:rPr lang="en-US" dirty="0"/>
            </a:br>
            <a:r>
              <a:rPr lang="en-US" sz="3000" dirty="0"/>
              <a:t>from ACT perspective</a:t>
            </a:r>
          </a:p>
        </p:txBody>
      </p:sp>
      <p:sp>
        <p:nvSpPr>
          <p:cNvPr id="3" name="Content Placeholder 2"/>
          <p:cNvSpPr>
            <a:spLocks noGrp="1"/>
          </p:cNvSpPr>
          <p:nvPr>
            <p:ph idx="1"/>
          </p:nvPr>
        </p:nvSpPr>
        <p:spPr>
          <a:xfrm>
            <a:off x="685346" y="2096064"/>
            <a:ext cx="7936140" cy="4304736"/>
          </a:xfrm>
        </p:spPr>
        <p:txBody>
          <a:bodyPr>
            <a:normAutofit/>
          </a:bodyPr>
          <a:lstStyle/>
          <a:p>
            <a:pPr marL="514350" indent="-514350">
              <a:buFont typeface="+mj-lt"/>
              <a:buAutoNum type="arabicPeriod"/>
            </a:pPr>
            <a:r>
              <a:rPr lang="en-US" sz="2400" dirty="0"/>
              <a:t>Contact Present Moment: notice pain/discomfort</a:t>
            </a:r>
          </a:p>
          <a:p>
            <a:pPr marL="514350" indent="-514350">
              <a:buFont typeface="+mj-lt"/>
              <a:buAutoNum type="arabicPeriod"/>
            </a:pPr>
            <a:r>
              <a:rPr lang="en-US" sz="2400" dirty="0"/>
              <a:t>Self-as-Context: access perspective-taking to foster flexible responses</a:t>
            </a:r>
          </a:p>
          <a:p>
            <a:pPr marL="514350" indent="-514350">
              <a:buFont typeface="+mj-lt"/>
              <a:buAutoNum type="arabicPeriod"/>
            </a:pPr>
            <a:r>
              <a:rPr lang="en-US" sz="2400" dirty="0" err="1"/>
              <a:t>Defusion</a:t>
            </a:r>
            <a:r>
              <a:rPr lang="en-US" sz="2400" dirty="0"/>
              <a:t>: unhook from criticism</a:t>
            </a:r>
          </a:p>
          <a:p>
            <a:pPr marL="514350" indent="-514350">
              <a:buFont typeface="+mj-lt"/>
              <a:buAutoNum type="arabicPeriod"/>
            </a:pPr>
            <a:r>
              <a:rPr lang="en-US" sz="2400" dirty="0"/>
              <a:t>Acceptance: acknowledge, validate, and make room for discomfort/pain</a:t>
            </a:r>
          </a:p>
          <a:p>
            <a:pPr marL="514350" indent="-514350">
              <a:buFont typeface="+mj-lt"/>
              <a:buAutoNum type="arabicPeriod"/>
            </a:pPr>
            <a:r>
              <a:rPr lang="en-US" sz="2400" dirty="0"/>
              <a:t>Valued Action: respond with courage &amp; kindness (words, imagery, gestures, touch, deeds, etc.)</a:t>
            </a:r>
          </a:p>
        </p:txBody>
      </p:sp>
    </p:spTree>
    <p:extLst>
      <p:ext uri="{BB962C8B-B14F-4D97-AF65-F5344CB8AC3E}">
        <p14:creationId xmlns:p14="http://schemas.microsoft.com/office/powerpoint/2010/main" val="26929300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 y="609601"/>
            <a:ext cx="7982858" cy="1326321"/>
          </a:xfrm>
        </p:spPr>
        <p:txBody>
          <a:bodyPr>
            <a:normAutofit/>
          </a:bodyPr>
          <a:lstStyle/>
          <a:p>
            <a:r>
              <a:rPr lang="en-US" dirty="0"/>
              <a:t>Compassion for younger you</a:t>
            </a:r>
          </a:p>
        </p:txBody>
      </p:sp>
      <p:sp>
        <p:nvSpPr>
          <p:cNvPr id="3" name="Content Placeholder 2"/>
          <p:cNvSpPr>
            <a:spLocks noGrp="1"/>
          </p:cNvSpPr>
          <p:nvPr>
            <p:ph idx="1"/>
          </p:nvPr>
        </p:nvSpPr>
        <p:spPr>
          <a:xfrm>
            <a:off x="685345" y="2096064"/>
            <a:ext cx="7878084" cy="4057994"/>
          </a:xfrm>
        </p:spPr>
        <p:txBody>
          <a:bodyPr>
            <a:normAutofit lnSpcReduction="10000"/>
          </a:bodyPr>
          <a:lstStyle/>
          <a:p>
            <a:pPr marL="514350" indent="-514350">
              <a:buFont typeface="+mj-lt"/>
              <a:buAutoNum type="arabicPeriod"/>
            </a:pPr>
            <a:r>
              <a:rPr lang="en-US" sz="2400" dirty="0"/>
              <a:t>Travel back in time to when painful private experience first emerged</a:t>
            </a:r>
          </a:p>
          <a:p>
            <a:pPr marL="514350" indent="-514350">
              <a:buFont typeface="+mj-lt"/>
              <a:buAutoNum type="arabicPeriod"/>
            </a:pPr>
            <a:r>
              <a:rPr lang="en-US" sz="2400" dirty="0"/>
              <a:t>Notice pain from perspective of ‘younger you’</a:t>
            </a:r>
          </a:p>
          <a:p>
            <a:pPr marL="514350" indent="-514350">
              <a:buFont typeface="+mj-lt"/>
              <a:buAutoNum type="arabicPeriod"/>
            </a:pPr>
            <a:r>
              <a:rPr lang="en-US" sz="2400" dirty="0"/>
              <a:t>What does this ‘younger you’ need or want that would be supportive (validation, hug, kind words, gesture, or deed)?</a:t>
            </a:r>
            <a:endParaRPr lang="en-US" sz="2200" dirty="0"/>
          </a:p>
          <a:p>
            <a:pPr marL="514350" indent="-514350">
              <a:buFont typeface="+mj-lt"/>
              <a:buAutoNum type="arabicPeriod"/>
            </a:pPr>
            <a:r>
              <a:rPr lang="en-US" sz="2400" dirty="0"/>
              <a:t>Imagine ‘you now’ offering this to ‘younger you’</a:t>
            </a:r>
          </a:p>
          <a:p>
            <a:pPr marL="514350" indent="-514350">
              <a:buFont typeface="+mj-lt"/>
              <a:buAutoNum type="arabicPeriod"/>
            </a:pPr>
            <a:r>
              <a:rPr lang="en-US" sz="2400" dirty="0"/>
              <a:t>Come back to present moment</a:t>
            </a:r>
          </a:p>
        </p:txBody>
      </p:sp>
    </p:spTree>
    <p:extLst>
      <p:ext uri="{BB962C8B-B14F-4D97-AF65-F5344CB8AC3E}">
        <p14:creationId xmlns:p14="http://schemas.microsoft.com/office/powerpoint/2010/main" val="2630458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 Matrix Overview</a:t>
            </a:r>
          </a:p>
        </p:txBody>
      </p:sp>
      <p:sp>
        <p:nvSpPr>
          <p:cNvPr id="5" name="Content Placeholder 4"/>
          <p:cNvSpPr>
            <a:spLocks noGrp="1"/>
          </p:cNvSpPr>
          <p:nvPr>
            <p:ph idx="1"/>
          </p:nvPr>
        </p:nvSpPr>
        <p:spPr>
          <a:xfrm>
            <a:off x="685345" y="2096065"/>
            <a:ext cx="7907111" cy="4072506"/>
          </a:xfrm>
        </p:spPr>
        <p:txBody>
          <a:bodyPr>
            <a:normAutofit/>
          </a:bodyPr>
          <a:lstStyle/>
          <a:p>
            <a:r>
              <a:rPr lang="en-US" sz="2800" dirty="0"/>
              <a:t>The Matrix is a diagram designed to cue </a:t>
            </a:r>
            <a:r>
              <a:rPr lang="en-US" sz="2800" b="1" dirty="0"/>
              <a:t>psychological flexibility</a:t>
            </a:r>
            <a:r>
              <a:rPr lang="en-US" sz="2800" dirty="0"/>
              <a:t> by noticing and sorting the differences between:</a:t>
            </a:r>
          </a:p>
          <a:p>
            <a:pPr lvl="1"/>
            <a:r>
              <a:rPr lang="en-US" sz="2600" dirty="0"/>
              <a:t>Moving </a:t>
            </a:r>
            <a:r>
              <a:rPr lang="en-US" sz="2600" i="1" dirty="0"/>
              <a:t>toward</a:t>
            </a:r>
            <a:r>
              <a:rPr lang="en-US" sz="2600" dirty="0"/>
              <a:t> values vs. </a:t>
            </a:r>
            <a:r>
              <a:rPr lang="en-US" sz="2600" i="1" dirty="0"/>
              <a:t>away</a:t>
            </a:r>
            <a:r>
              <a:rPr lang="en-US" sz="2600" dirty="0"/>
              <a:t> from painful private events (i.e. function of behavior)</a:t>
            </a:r>
          </a:p>
          <a:p>
            <a:pPr lvl="1"/>
            <a:r>
              <a:rPr lang="en-US" sz="2600" i="1" dirty="0"/>
              <a:t>Outer</a:t>
            </a:r>
            <a:r>
              <a:rPr lang="en-US" sz="2600" dirty="0"/>
              <a:t> (5-senses) vs. </a:t>
            </a:r>
            <a:r>
              <a:rPr lang="en-US" sz="2600" i="1" dirty="0"/>
              <a:t>inner</a:t>
            </a:r>
            <a:r>
              <a:rPr lang="en-US" sz="2600" dirty="0"/>
              <a:t> (mental) experiences (i.e. context)</a:t>
            </a:r>
          </a:p>
        </p:txBody>
      </p:sp>
    </p:spTree>
    <p:extLst>
      <p:ext uri="{BB962C8B-B14F-4D97-AF65-F5344CB8AC3E}">
        <p14:creationId xmlns:p14="http://schemas.microsoft.com/office/powerpoint/2010/main" val="19521339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V="1">
            <a:off x="4557485" y="682172"/>
            <a:ext cx="0" cy="274319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4557485" y="3425371"/>
            <a:ext cx="0" cy="2801259"/>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4150958"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5" name="TextBox 4"/>
          <p:cNvSpPr txBox="1"/>
          <p:nvPr/>
        </p:nvSpPr>
        <p:spPr>
          <a:xfrm rot="16200000">
            <a:off x="3696667" y="3240705"/>
            <a:ext cx="2534668" cy="369332"/>
          </a:xfrm>
          <a:prstGeom prst="rect">
            <a:avLst/>
          </a:prstGeom>
          <a:noFill/>
        </p:spPr>
        <p:txBody>
          <a:bodyPr wrap="none" rtlCol="0">
            <a:spAutoFit/>
          </a:bodyPr>
          <a:lstStyle/>
          <a:p>
            <a:r>
              <a:rPr lang="en-US" b="1" dirty="0"/>
              <a:t>Context</a:t>
            </a:r>
            <a:r>
              <a:rPr lang="en-US" dirty="0"/>
              <a:t> of Experience</a:t>
            </a:r>
          </a:p>
        </p:txBody>
      </p:sp>
      <p:pic>
        <p:nvPicPr>
          <p:cNvPr id="2054" name="Picture 6" descr="Image result for 5-sen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119" y="686924"/>
            <a:ext cx="2632219" cy="26374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human mi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464" y="3753998"/>
            <a:ext cx="3200684" cy="2472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1539" y="5350581"/>
            <a:ext cx="3204401" cy="923330"/>
          </a:xfrm>
          <a:prstGeom prst="rect">
            <a:avLst/>
          </a:prstGeom>
          <a:noFill/>
        </p:spPr>
        <p:txBody>
          <a:bodyPr wrap="square" rtlCol="0">
            <a:spAutoFit/>
          </a:bodyPr>
          <a:lstStyle/>
          <a:p>
            <a:pPr algn="ctr"/>
            <a:r>
              <a:rPr lang="en-US" b="1" dirty="0"/>
              <a:t>Mental Experiencing:</a:t>
            </a:r>
          </a:p>
          <a:p>
            <a:pPr algn="ctr"/>
            <a:r>
              <a:rPr lang="en-US" dirty="0"/>
              <a:t>What we think, feel, and sense </a:t>
            </a:r>
            <a:r>
              <a:rPr lang="en-US" i="1" dirty="0"/>
              <a:t>within</a:t>
            </a:r>
            <a:r>
              <a:rPr lang="en-US" dirty="0"/>
              <a:t> our skin</a:t>
            </a:r>
          </a:p>
        </p:txBody>
      </p:sp>
      <p:sp>
        <p:nvSpPr>
          <p:cNvPr id="12" name="TextBox 11"/>
          <p:cNvSpPr txBox="1"/>
          <p:nvPr/>
        </p:nvSpPr>
        <p:spPr>
          <a:xfrm>
            <a:off x="4879523" y="669163"/>
            <a:ext cx="3754553" cy="923330"/>
          </a:xfrm>
          <a:prstGeom prst="rect">
            <a:avLst/>
          </a:prstGeom>
          <a:noFill/>
        </p:spPr>
        <p:txBody>
          <a:bodyPr wrap="none" rtlCol="0">
            <a:spAutoFit/>
          </a:bodyPr>
          <a:lstStyle/>
          <a:p>
            <a:pPr algn="ctr"/>
            <a:r>
              <a:rPr lang="en-US" b="1" dirty="0"/>
              <a:t>5-Senses Experiencing:</a:t>
            </a:r>
          </a:p>
          <a:p>
            <a:pPr algn="ctr"/>
            <a:r>
              <a:rPr lang="en-US" dirty="0"/>
              <a:t>What we see, hear, touch, taste,</a:t>
            </a:r>
          </a:p>
          <a:p>
            <a:pPr algn="ctr"/>
            <a:r>
              <a:rPr lang="en-US" dirty="0"/>
              <a:t>smell, and </a:t>
            </a:r>
            <a:r>
              <a:rPr lang="en-US" i="1" dirty="0"/>
              <a:t>do with </a:t>
            </a:r>
            <a:r>
              <a:rPr lang="en-US" dirty="0"/>
              <a:t>our body</a:t>
            </a:r>
          </a:p>
        </p:txBody>
      </p:sp>
      <p:sp>
        <p:nvSpPr>
          <p:cNvPr id="3" name="TextBox 2">
            <a:extLst>
              <a:ext uri="{FF2B5EF4-FFF2-40B4-BE49-F238E27FC236}">
                <a16:creationId xmlns:a16="http://schemas.microsoft.com/office/drawing/2014/main" id="{851BA6B0-B20B-4E9B-9AF2-80D0E9AF145C}"/>
              </a:ext>
            </a:extLst>
          </p:cNvPr>
          <p:cNvSpPr txBox="1"/>
          <p:nvPr/>
        </p:nvSpPr>
        <p:spPr>
          <a:xfrm>
            <a:off x="5239039" y="3102204"/>
            <a:ext cx="3509533" cy="646331"/>
          </a:xfrm>
          <a:prstGeom prst="rect">
            <a:avLst/>
          </a:prstGeom>
          <a:noFill/>
        </p:spPr>
        <p:txBody>
          <a:bodyPr wrap="square" rtlCol="0">
            <a:spAutoFit/>
          </a:bodyPr>
          <a:lstStyle/>
          <a:p>
            <a:pPr algn="ctr"/>
            <a:r>
              <a:rPr lang="en-US" dirty="0"/>
              <a:t>Functions of outer experience can be transferred onto inner</a:t>
            </a:r>
          </a:p>
        </p:txBody>
      </p:sp>
    </p:spTree>
    <p:extLst>
      <p:ext uri="{BB962C8B-B14F-4D97-AF65-F5344CB8AC3E}">
        <p14:creationId xmlns:p14="http://schemas.microsoft.com/office/powerpoint/2010/main" val="27481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ircle(in)">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randombar(horizontal)">
                                      <p:cBhvr>
                                        <p:cTn id="22" dur="500"/>
                                        <p:tgtEl>
                                          <p:spTgt spid="20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2" grpId="0"/>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702629" y="3429000"/>
            <a:ext cx="3599542"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a:off x="943429" y="3429000"/>
            <a:ext cx="3759200"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918841" cy="369332"/>
          </a:xfrm>
          <a:prstGeom prst="rect">
            <a:avLst/>
          </a:prstGeom>
          <a:noFill/>
        </p:spPr>
        <p:txBody>
          <a:bodyPr wrap="none" rtlCol="0">
            <a:spAutoFit/>
          </a:bodyPr>
          <a:lstStyle/>
          <a:p>
            <a:r>
              <a:rPr lang="en-US" b="1" dirty="0"/>
              <a:t>Values</a:t>
            </a:r>
          </a:p>
        </p:txBody>
      </p:sp>
      <p:sp>
        <p:nvSpPr>
          <p:cNvPr id="30" name="TextBox 29"/>
          <p:cNvSpPr txBox="1"/>
          <p:nvPr/>
        </p:nvSpPr>
        <p:spPr>
          <a:xfrm>
            <a:off x="925669" y="3496457"/>
            <a:ext cx="891591" cy="369332"/>
          </a:xfrm>
          <a:prstGeom prst="rect">
            <a:avLst/>
          </a:prstGeom>
          <a:noFill/>
        </p:spPr>
        <p:txBody>
          <a:bodyPr wrap="none" rtlCol="0">
            <a:spAutoFit/>
          </a:bodyPr>
          <a:lstStyle/>
          <a:p>
            <a:r>
              <a:rPr lang="en-US" b="1" dirty="0"/>
              <a:t>Hooks</a:t>
            </a:r>
          </a:p>
        </p:txBody>
      </p:sp>
      <p:sp>
        <p:nvSpPr>
          <p:cNvPr id="2" name="TextBox 1"/>
          <p:cNvSpPr txBox="1"/>
          <p:nvPr/>
        </p:nvSpPr>
        <p:spPr>
          <a:xfrm>
            <a:off x="480059" y="4638808"/>
            <a:ext cx="3764172" cy="923330"/>
          </a:xfrm>
          <a:prstGeom prst="rect">
            <a:avLst/>
          </a:prstGeom>
          <a:noFill/>
        </p:spPr>
        <p:txBody>
          <a:bodyPr wrap="none" rtlCol="0">
            <a:spAutoFit/>
          </a:bodyPr>
          <a:lstStyle/>
          <a:p>
            <a:pPr algn="ctr"/>
            <a:r>
              <a:rPr lang="en-US" u="sng" dirty="0"/>
              <a:t>Painful private events:</a:t>
            </a:r>
          </a:p>
          <a:p>
            <a:pPr algn="ctr"/>
            <a:r>
              <a:rPr lang="en-US" dirty="0"/>
              <a:t>Uncomfortable thoughts, urges,</a:t>
            </a:r>
          </a:p>
          <a:p>
            <a:pPr algn="ctr"/>
            <a:r>
              <a:rPr lang="en-US" dirty="0"/>
              <a:t> emotions and sensations</a:t>
            </a:r>
          </a:p>
        </p:txBody>
      </p:sp>
      <p:sp>
        <p:nvSpPr>
          <p:cNvPr id="17" name="TextBox 16"/>
          <p:cNvSpPr txBox="1"/>
          <p:nvPr/>
        </p:nvSpPr>
        <p:spPr>
          <a:xfrm>
            <a:off x="4781776" y="4644625"/>
            <a:ext cx="4019050" cy="923330"/>
          </a:xfrm>
          <a:prstGeom prst="rect">
            <a:avLst/>
          </a:prstGeom>
          <a:noFill/>
        </p:spPr>
        <p:txBody>
          <a:bodyPr wrap="none" rtlCol="0">
            <a:spAutoFit/>
          </a:bodyPr>
          <a:lstStyle/>
          <a:p>
            <a:pPr algn="ctr"/>
            <a:r>
              <a:rPr lang="en-US" u="sng" dirty="0"/>
              <a:t>Freely chosen qualities of action:</a:t>
            </a:r>
            <a:endParaRPr lang="en-US" dirty="0"/>
          </a:p>
          <a:p>
            <a:pPr algn="ctr"/>
            <a:r>
              <a:rPr lang="en-US" dirty="0"/>
              <a:t>Desired ways of behaving </a:t>
            </a:r>
          </a:p>
          <a:p>
            <a:pPr algn="ctr"/>
            <a:r>
              <a:rPr lang="en-US" dirty="0"/>
              <a:t>(within different life domains)</a:t>
            </a:r>
          </a:p>
        </p:txBody>
      </p:sp>
      <p:sp>
        <p:nvSpPr>
          <p:cNvPr id="18" name="TextBox 17"/>
          <p:cNvSpPr txBox="1"/>
          <p:nvPr/>
        </p:nvSpPr>
        <p:spPr>
          <a:xfrm>
            <a:off x="366870" y="1650074"/>
            <a:ext cx="3828292" cy="646331"/>
          </a:xfrm>
          <a:prstGeom prst="rect">
            <a:avLst/>
          </a:prstGeom>
          <a:noFill/>
        </p:spPr>
        <p:txBody>
          <a:bodyPr wrap="none" rtlCol="0">
            <a:spAutoFit/>
          </a:bodyPr>
          <a:lstStyle/>
          <a:p>
            <a:pPr algn="ctr"/>
            <a:r>
              <a:rPr lang="en-US" dirty="0"/>
              <a:t>Behaviors under aversive control</a:t>
            </a:r>
          </a:p>
          <a:p>
            <a:pPr algn="ctr"/>
            <a:r>
              <a:rPr lang="en-US" i="1" dirty="0"/>
              <a:t>of hooks</a:t>
            </a:r>
          </a:p>
        </p:txBody>
      </p:sp>
      <p:sp>
        <p:nvSpPr>
          <p:cNvPr id="19" name="TextBox 18"/>
          <p:cNvSpPr txBox="1"/>
          <p:nvPr/>
        </p:nvSpPr>
        <p:spPr>
          <a:xfrm>
            <a:off x="4781776" y="1649140"/>
            <a:ext cx="4028668" cy="646331"/>
          </a:xfrm>
          <a:prstGeom prst="rect">
            <a:avLst/>
          </a:prstGeom>
          <a:noFill/>
        </p:spPr>
        <p:txBody>
          <a:bodyPr wrap="none" rtlCol="0">
            <a:spAutoFit/>
          </a:bodyPr>
          <a:lstStyle/>
          <a:p>
            <a:pPr algn="ctr"/>
            <a:r>
              <a:rPr lang="en-US" dirty="0"/>
              <a:t>Behaviors under appetitive control</a:t>
            </a:r>
          </a:p>
          <a:p>
            <a:pPr algn="ctr"/>
            <a:r>
              <a:rPr lang="en-US" dirty="0"/>
              <a:t> </a:t>
            </a:r>
            <a:r>
              <a:rPr lang="en-US" i="1" dirty="0"/>
              <a:t>of values</a:t>
            </a:r>
          </a:p>
        </p:txBody>
      </p:sp>
      <p:sp>
        <p:nvSpPr>
          <p:cNvPr id="15" name="TextBox 14">
            <a:extLst>
              <a:ext uri="{FF2B5EF4-FFF2-40B4-BE49-F238E27FC236}">
                <a16:creationId xmlns:a16="http://schemas.microsoft.com/office/drawing/2014/main" id="{DA5476B7-D444-48B9-95A0-A67747D39885}"/>
              </a:ext>
            </a:extLst>
          </p:cNvPr>
          <p:cNvSpPr txBox="1"/>
          <p:nvPr/>
        </p:nvSpPr>
        <p:spPr>
          <a:xfrm>
            <a:off x="1926659" y="3110178"/>
            <a:ext cx="1632177" cy="677108"/>
          </a:xfrm>
          <a:prstGeom prst="rect">
            <a:avLst/>
          </a:prstGeom>
          <a:noFill/>
        </p:spPr>
        <p:txBody>
          <a:bodyPr wrap="none" rtlCol="0">
            <a:spAutoFit/>
          </a:bodyPr>
          <a:lstStyle/>
          <a:p>
            <a:pPr algn="ctr"/>
            <a:r>
              <a:rPr lang="en-US" sz="1600" b="1" dirty="0">
                <a:solidFill>
                  <a:schemeClr val="accent6">
                    <a:lumMod val="75000"/>
                  </a:schemeClr>
                </a:solidFill>
              </a:rPr>
              <a:t>Negative</a:t>
            </a:r>
          </a:p>
          <a:p>
            <a:pPr algn="ctr"/>
            <a:endParaRPr lang="en-US" sz="600" dirty="0">
              <a:solidFill>
                <a:schemeClr val="accent6">
                  <a:lumMod val="75000"/>
                </a:schemeClr>
              </a:solidFill>
            </a:endParaRPr>
          </a:p>
          <a:p>
            <a:pPr algn="ctr"/>
            <a:r>
              <a:rPr lang="en-US" sz="1600" b="1" dirty="0">
                <a:solidFill>
                  <a:schemeClr val="accent6">
                    <a:lumMod val="75000"/>
                  </a:schemeClr>
                </a:solidFill>
              </a:rPr>
              <a:t>Reinforcement</a:t>
            </a:r>
          </a:p>
        </p:txBody>
      </p:sp>
      <p:sp>
        <p:nvSpPr>
          <p:cNvPr id="16" name="Curved Right Arrow 19">
            <a:extLst>
              <a:ext uri="{FF2B5EF4-FFF2-40B4-BE49-F238E27FC236}">
                <a16:creationId xmlns:a16="http://schemas.microsoft.com/office/drawing/2014/main" id="{A074E079-E182-4A97-AB04-954B5EF0D85D}"/>
              </a:ext>
            </a:extLst>
          </p:cNvPr>
          <p:cNvSpPr/>
          <p:nvPr/>
        </p:nvSpPr>
        <p:spPr>
          <a:xfrm>
            <a:off x="1748020" y="2731922"/>
            <a:ext cx="532996" cy="1382876"/>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0" name="Curved Right Arrow 26">
            <a:extLst>
              <a:ext uri="{FF2B5EF4-FFF2-40B4-BE49-F238E27FC236}">
                <a16:creationId xmlns:a16="http://schemas.microsoft.com/office/drawing/2014/main" id="{CF8B62D8-664A-4F4A-862F-A53E698F58B1}"/>
              </a:ext>
            </a:extLst>
          </p:cNvPr>
          <p:cNvSpPr/>
          <p:nvPr/>
        </p:nvSpPr>
        <p:spPr>
          <a:xfrm rot="10800000">
            <a:off x="3140493" y="2681309"/>
            <a:ext cx="526863" cy="1418524"/>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C137FF85-AADF-4ECC-AF16-3BE376EB79DC}"/>
              </a:ext>
            </a:extLst>
          </p:cNvPr>
          <p:cNvSpPr txBox="1"/>
          <p:nvPr/>
        </p:nvSpPr>
        <p:spPr>
          <a:xfrm>
            <a:off x="5607960" y="3110178"/>
            <a:ext cx="1632177" cy="677108"/>
          </a:xfrm>
          <a:prstGeom prst="rect">
            <a:avLst/>
          </a:prstGeom>
          <a:noFill/>
        </p:spPr>
        <p:txBody>
          <a:bodyPr wrap="none" rtlCol="0">
            <a:spAutoFit/>
          </a:bodyPr>
          <a:lstStyle/>
          <a:p>
            <a:pPr algn="ctr"/>
            <a:r>
              <a:rPr lang="en-US" sz="1600" b="1" dirty="0">
                <a:solidFill>
                  <a:schemeClr val="accent5"/>
                </a:solidFill>
              </a:rPr>
              <a:t>Positive</a:t>
            </a:r>
          </a:p>
          <a:p>
            <a:pPr algn="ctr"/>
            <a:endParaRPr lang="en-US" sz="600" dirty="0">
              <a:solidFill>
                <a:schemeClr val="accent5"/>
              </a:solidFill>
            </a:endParaRPr>
          </a:p>
          <a:p>
            <a:pPr algn="ctr"/>
            <a:r>
              <a:rPr lang="en-US" sz="1600" b="1" dirty="0">
                <a:solidFill>
                  <a:schemeClr val="accent5"/>
                </a:solidFill>
              </a:rPr>
              <a:t>Reinforcement</a:t>
            </a:r>
          </a:p>
        </p:txBody>
      </p:sp>
      <p:sp>
        <p:nvSpPr>
          <p:cNvPr id="24" name="Curved Left Arrow 31">
            <a:extLst>
              <a:ext uri="{FF2B5EF4-FFF2-40B4-BE49-F238E27FC236}">
                <a16:creationId xmlns:a16="http://schemas.microsoft.com/office/drawing/2014/main" id="{9F25A0E7-D87F-40BD-9E82-8AB5B363822D}"/>
              </a:ext>
            </a:extLst>
          </p:cNvPr>
          <p:cNvSpPr/>
          <p:nvPr/>
        </p:nvSpPr>
        <p:spPr>
          <a:xfrm rot="10800000">
            <a:off x="5426239" y="2681309"/>
            <a:ext cx="521083" cy="1418523"/>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5" name="Curved Left Arrow 32">
            <a:extLst>
              <a:ext uri="{FF2B5EF4-FFF2-40B4-BE49-F238E27FC236}">
                <a16:creationId xmlns:a16="http://schemas.microsoft.com/office/drawing/2014/main" id="{C79F0DCB-1B5B-4AEE-84E4-F81CEF1FB3CC}"/>
              </a:ext>
            </a:extLst>
          </p:cNvPr>
          <p:cNvSpPr/>
          <p:nvPr/>
        </p:nvSpPr>
        <p:spPr>
          <a:xfrm>
            <a:off x="6816074" y="2745316"/>
            <a:ext cx="497743" cy="1382876"/>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cxnSp>
        <p:nvCxnSpPr>
          <p:cNvPr id="4" name="Straight Arrow Connector 3">
            <a:extLst>
              <a:ext uri="{FF2B5EF4-FFF2-40B4-BE49-F238E27FC236}">
                <a16:creationId xmlns:a16="http://schemas.microsoft.com/office/drawing/2014/main" id="{6077CD86-3B27-425A-AD3C-E09B86714DD2}"/>
              </a:ext>
            </a:extLst>
          </p:cNvPr>
          <p:cNvCxnSpPr>
            <a:cxnSpLocks/>
          </p:cNvCxnSpPr>
          <p:nvPr/>
        </p:nvCxnSpPr>
        <p:spPr>
          <a:xfrm flipH="1">
            <a:off x="3558838" y="1008590"/>
            <a:ext cx="1495800" cy="1672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1135F604-4F4E-4F1E-9029-8BAE72F09D3C}"/>
              </a:ext>
            </a:extLst>
          </p:cNvPr>
          <p:cNvSpPr txBox="1"/>
          <p:nvPr/>
        </p:nvSpPr>
        <p:spPr>
          <a:xfrm>
            <a:off x="5098829" y="712348"/>
            <a:ext cx="3434490" cy="646331"/>
          </a:xfrm>
          <a:prstGeom prst="rect">
            <a:avLst/>
          </a:prstGeom>
          <a:noFill/>
        </p:spPr>
        <p:txBody>
          <a:bodyPr wrap="square" rtlCol="0">
            <a:spAutoFit/>
          </a:bodyPr>
          <a:lstStyle/>
          <a:p>
            <a:r>
              <a:rPr lang="en-US" b="1" dirty="0"/>
              <a:t>Stuck Loop:</a:t>
            </a:r>
            <a:r>
              <a:rPr lang="en-US" dirty="0"/>
              <a:t> short-term relief but unworkable in long-run</a:t>
            </a:r>
          </a:p>
        </p:txBody>
      </p:sp>
    </p:spTree>
    <p:extLst>
      <p:ext uri="{BB962C8B-B14F-4D97-AF65-F5344CB8AC3E}">
        <p14:creationId xmlns:p14="http://schemas.microsoft.com/office/powerpoint/2010/main" val="174999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15" grpId="0"/>
      <p:bldP spid="16" grpId="0" animBg="1"/>
      <p:bldP spid="20" grpId="0" animBg="1"/>
      <p:bldP spid="21" grpId="0"/>
      <p:bldP spid="24" grpId="0" animBg="1"/>
      <p:bldP spid="25" grpId="0" animBg="1"/>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918841" cy="369332"/>
          </a:xfrm>
          <a:prstGeom prst="rect">
            <a:avLst/>
          </a:prstGeom>
          <a:noFill/>
        </p:spPr>
        <p:txBody>
          <a:bodyPr wrap="none" rtlCol="0">
            <a:spAutoFit/>
          </a:bodyPr>
          <a:lstStyle/>
          <a:p>
            <a:r>
              <a:rPr lang="en-US" b="1" dirty="0"/>
              <a:t>Values</a:t>
            </a:r>
          </a:p>
        </p:txBody>
      </p:sp>
      <p:sp>
        <p:nvSpPr>
          <p:cNvPr id="30" name="TextBox 29"/>
          <p:cNvSpPr txBox="1"/>
          <p:nvPr/>
        </p:nvSpPr>
        <p:spPr>
          <a:xfrm>
            <a:off x="925669" y="3496457"/>
            <a:ext cx="891591" cy="369332"/>
          </a:xfrm>
          <a:prstGeom prst="rect">
            <a:avLst/>
          </a:prstGeom>
          <a:noFill/>
        </p:spPr>
        <p:txBody>
          <a:bodyPr wrap="none" rtlCol="0">
            <a:spAutoFit/>
          </a:bodyPr>
          <a:lstStyle/>
          <a:p>
            <a:r>
              <a:rPr lang="en-US" b="1" dirty="0"/>
              <a:t>Hooks</a:t>
            </a:r>
          </a:p>
        </p:txBody>
      </p:sp>
      <p:sp>
        <p:nvSpPr>
          <p:cNvPr id="2" name="TextBox 1"/>
          <p:cNvSpPr txBox="1"/>
          <p:nvPr/>
        </p:nvSpPr>
        <p:spPr>
          <a:xfrm>
            <a:off x="525472" y="4484223"/>
            <a:ext cx="3764172" cy="923330"/>
          </a:xfrm>
          <a:prstGeom prst="rect">
            <a:avLst/>
          </a:prstGeom>
          <a:noFill/>
        </p:spPr>
        <p:txBody>
          <a:bodyPr wrap="none" rtlCol="0">
            <a:spAutoFit/>
          </a:bodyPr>
          <a:lstStyle/>
          <a:p>
            <a:pPr algn="ctr"/>
            <a:r>
              <a:rPr lang="en-US" u="sng" dirty="0"/>
              <a:t>Painful private events:</a:t>
            </a:r>
          </a:p>
          <a:p>
            <a:pPr algn="ctr"/>
            <a:r>
              <a:rPr lang="en-US" dirty="0"/>
              <a:t>Uncomfortable thoughts, urges,</a:t>
            </a:r>
          </a:p>
          <a:p>
            <a:pPr algn="ctr"/>
            <a:r>
              <a:rPr lang="en-US" dirty="0"/>
              <a:t> emotions and sensations</a:t>
            </a:r>
          </a:p>
        </p:txBody>
      </p:sp>
      <p:sp>
        <p:nvSpPr>
          <p:cNvPr id="18" name="TextBox 17"/>
          <p:cNvSpPr txBox="1"/>
          <p:nvPr/>
        </p:nvSpPr>
        <p:spPr>
          <a:xfrm>
            <a:off x="353418" y="1609979"/>
            <a:ext cx="3828292" cy="646331"/>
          </a:xfrm>
          <a:prstGeom prst="rect">
            <a:avLst/>
          </a:prstGeom>
          <a:noFill/>
        </p:spPr>
        <p:txBody>
          <a:bodyPr wrap="none" rtlCol="0">
            <a:spAutoFit/>
          </a:bodyPr>
          <a:lstStyle/>
          <a:p>
            <a:pPr algn="ctr"/>
            <a:r>
              <a:rPr lang="en-US" dirty="0"/>
              <a:t>Behaviors under aversive control</a:t>
            </a:r>
          </a:p>
          <a:p>
            <a:pPr algn="ctr"/>
            <a:r>
              <a:rPr lang="en-US" i="1" dirty="0"/>
              <a:t>of hooks</a:t>
            </a:r>
          </a:p>
        </p:txBody>
      </p:sp>
      <p:sp>
        <p:nvSpPr>
          <p:cNvPr id="19" name="TextBox 18"/>
          <p:cNvSpPr txBox="1"/>
          <p:nvPr/>
        </p:nvSpPr>
        <p:spPr>
          <a:xfrm>
            <a:off x="4807683" y="1607086"/>
            <a:ext cx="4028668" cy="646331"/>
          </a:xfrm>
          <a:prstGeom prst="rect">
            <a:avLst/>
          </a:prstGeom>
          <a:noFill/>
        </p:spPr>
        <p:txBody>
          <a:bodyPr wrap="none" rtlCol="0">
            <a:spAutoFit/>
          </a:bodyPr>
          <a:lstStyle/>
          <a:p>
            <a:pPr algn="ctr"/>
            <a:r>
              <a:rPr lang="en-US" dirty="0"/>
              <a:t>Behaviors under appetitive control</a:t>
            </a:r>
          </a:p>
          <a:p>
            <a:pPr algn="ctr"/>
            <a:r>
              <a:rPr lang="en-US" dirty="0"/>
              <a:t> </a:t>
            </a:r>
            <a:r>
              <a:rPr lang="en-US" i="1" dirty="0"/>
              <a:t>of values</a:t>
            </a:r>
          </a:p>
        </p:txBody>
      </p:sp>
      <p:sp>
        <p:nvSpPr>
          <p:cNvPr id="35" name="TextBox 34"/>
          <p:cNvSpPr txBox="1"/>
          <p:nvPr/>
        </p:nvSpPr>
        <p:spPr>
          <a:xfrm>
            <a:off x="3895284" y="3173291"/>
            <a:ext cx="1324402" cy="646331"/>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Observing</a:t>
            </a:r>
          </a:p>
          <a:p>
            <a:pPr algn="ctr"/>
            <a:r>
              <a:rPr lang="en-US" dirty="0">
                <a:effectLst>
                  <a:outerShdw blurRad="38100" dist="38100" dir="2700000" algn="tl">
                    <a:srgbClr val="000000">
                      <a:alpha val="43137"/>
                    </a:srgbClr>
                  </a:outerShdw>
                </a:effectLst>
              </a:rPr>
              <a:t>Self</a:t>
            </a:r>
          </a:p>
        </p:txBody>
      </p:sp>
      <p:sp>
        <p:nvSpPr>
          <p:cNvPr id="20" name="TextBox 19">
            <a:extLst>
              <a:ext uri="{FF2B5EF4-FFF2-40B4-BE49-F238E27FC236}">
                <a16:creationId xmlns:a16="http://schemas.microsoft.com/office/drawing/2014/main" id="{F088FCBC-236D-472F-B1F1-7043A4A952BF}"/>
              </a:ext>
            </a:extLst>
          </p:cNvPr>
          <p:cNvSpPr txBox="1"/>
          <p:nvPr/>
        </p:nvSpPr>
        <p:spPr>
          <a:xfrm>
            <a:off x="4832718" y="4484223"/>
            <a:ext cx="3958135" cy="923330"/>
          </a:xfrm>
          <a:prstGeom prst="rect">
            <a:avLst/>
          </a:prstGeom>
          <a:noFill/>
        </p:spPr>
        <p:txBody>
          <a:bodyPr wrap="none" rtlCol="0">
            <a:spAutoFit/>
          </a:bodyPr>
          <a:lstStyle/>
          <a:p>
            <a:pPr algn="ctr"/>
            <a:r>
              <a:rPr lang="en-US" u="sng" dirty="0"/>
              <a:t>Freely chosen qualities of action:</a:t>
            </a:r>
            <a:endParaRPr lang="en-US" dirty="0"/>
          </a:p>
          <a:p>
            <a:pPr algn="ctr"/>
            <a:r>
              <a:rPr lang="en-US" dirty="0"/>
              <a:t>Desired ways of behaving</a:t>
            </a:r>
          </a:p>
          <a:p>
            <a:pPr algn="ctr"/>
            <a:r>
              <a:rPr lang="en-US" dirty="0"/>
              <a:t>(within different life domains)</a:t>
            </a:r>
          </a:p>
        </p:txBody>
      </p:sp>
    </p:spTree>
    <p:extLst>
      <p:ext uri="{BB962C8B-B14F-4D97-AF65-F5344CB8AC3E}">
        <p14:creationId xmlns:p14="http://schemas.microsoft.com/office/powerpoint/2010/main" val="18971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CF0A89B-8361-46AD-B253-2A85EE6A2E30}"/>
              </a:ext>
            </a:extLst>
          </p:cNvPr>
          <p:cNvCxnSpPr>
            <a:cxnSpLocks/>
          </p:cNvCxnSpPr>
          <p:nvPr/>
        </p:nvCxnSpPr>
        <p:spPr>
          <a:xfrm flipV="1">
            <a:off x="3313128" y="2169026"/>
            <a:ext cx="2511202" cy="24765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4013105" y="3244334"/>
            <a:ext cx="1088760"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Noticing</a:t>
            </a:r>
          </a:p>
        </p:txBody>
      </p: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58"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918841" cy="369332"/>
          </a:xfrm>
          <a:prstGeom prst="rect">
            <a:avLst/>
          </a:prstGeom>
          <a:noFill/>
        </p:spPr>
        <p:txBody>
          <a:bodyPr wrap="none" rtlCol="0">
            <a:spAutoFit/>
          </a:bodyPr>
          <a:lstStyle/>
          <a:p>
            <a:r>
              <a:rPr lang="en-US" b="1" dirty="0"/>
              <a:t>Values</a:t>
            </a:r>
          </a:p>
        </p:txBody>
      </p:sp>
      <p:sp>
        <p:nvSpPr>
          <p:cNvPr id="30" name="TextBox 29"/>
          <p:cNvSpPr txBox="1"/>
          <p:nvPr/>
        </p:nvSpPr>
        <p:spPr>
          <a:xfrm>
            <a:off x="925669" y="3496457"/>
            <a:ext cx="891591" cy="369332"/>
          </a:xfrm>
          <a:prstGeom prst="rect">
            <a:avLst/>
          </a:prstGeom>
          <a:noFill/>
        </p:spPr>
        <p:txBody>
          <a:bodyPr wrap="none" rtlCol="0">
            <a:spAutoFit/>
          </a:bodyPr>
          <a:lstStyle/>
          <a:p>
            <a:r>
              <a:rPr lang="en-US" b="1" dirty="0"/>
              <a:t>Hooks</a:t>
            </a:r>
          </a:p>
        </p:txBody>
      </p:sp>
      <p:sp>
        <p:nvSpPr>
          <p:cNvPr id="2" name="TextBox 1"/>
          <p:cNvSpPr txBox="1"/>
          <p:nvPr/>
        </p:nvSpPr>
        <p:spPr>
          <a:xfrm>
            <a:off x="380267" y="4686524"/>
            <a:ext cx="3823483" cy="923330"/>
          </a:xfrm>
          <a:prstGeom prst="rect">
            <a:avLst/>
          </a:prstGeom>
          <a:noFill/>
        </p:spPr>
        <p:txBody>
          <a:bodyPr wrap="none" rtlCol="0">
            <a:spAutoFit/>
          </a:bodyPr>
          <a:lstStyle/>
          <a:p>
            <a:pPr algn="ctr"/>
            <a:r>
              <a:rPr lang="en-US" dirty="0"/>
              <a:t>What thoughts and feelings</a:t>
            </a:r>
          </a:p>
          <a:p>
            <a:pPr algn="ctr"/>
            <a:r>
              <a:rPr lang="en-US" dirty="0"/>
              <a:t>tend to </a:t>
            </a:r>
            <a:r>
              <a:rPr lang="en-US" i="1" dirty="0"/>
              <a:t>hook</a:t>
            </a:r>
            <a:r>
              <a:rPr lang="en-US" dirty="0"/>
              <a:t> you (get in the way</a:t>
            </a:r>
          </a:p>
          <a:p>
            <a:pPr algn="ctr"/>
            <a:r>
              <a:rPr lang="en-US" dirty="0"/>
              <a:t> of moving toward your values)?</a:t>
            </a:r>
          </a:p>
        </p:txBody>
      </p:sp>
      <p:sp>
        <p:nvSpPr>
          <p:cNvPr id="17" name="TextBox 16"/>
          <p:cNvSpPr txBox="1"/>
          <p:nvPr/>
        </p:nvSpPr>
        <p:spPr>
          <a:xfrm>
            <a:off x="4586516" y="4686524"/>
            <a:ext cx="4406976" cy="923330"/>
          </a:xfrm>
          <a:prstGeom prst="rect">
            <a:avLst/>
          </a:prstGeom>
          <a:noFill/>
        </p:spPr>
        <p:txBody>
          <a:bodyPr wrap="none" rtlCol="0">
            <a:spAutoFit/>
          </a:bodyPr>
          <a:lstStyle/>
          <a:p>
            <a:pPr algn="ctr"/>
            <a:r>
              <a:rPr lang="en-US" dirty="0"/>
              <a:t>What are your heart’s </a:t>
            </a:r>
            <a:r>
              <a:rPr lang="en-US" i="1" dirty="0"/>
              <a:t>deepest</a:t>
            </a:r>
            <a:r>
              <a:rPr lang="en-US" dirty="0"/>
              <a:t> desires</a:t>
            </a:r>
          </a:p>
          <a:p>
            <a:pPr algn="ctr"/>
            <a:r>
              <a:rPr lang="en-US" dirty="0"/>
              <a:t>for </a:t>
            </a:r>
            <a:r>
              <a:rPr lang="en-US" i="1" dirty="0"/>
              <a:t>how</a:t>
            </a:r>
            <a:r>
              <a:rPr lang="en-US" dirty="0"/>
              <a:t> you want to live your life?</a:t>
            </a:r>
          </a:p>
          <a:p>
            <a:pPr algn="ctr"/>
            <a:r>
              <a:rPr lang="en-US" dirty="0"/>
              <a:t>What do you want to </a:t>
            </a:r>
            <a:r>
              <a:rPr lang="en-US" i="1" dirty="0"/>
              <a:t>stand</a:t>
            </a:r>
            <a:r>
              <a:rPr lang="en-US" dirty="0"/>
              <a:t> for?</a:t>
            </a:r>
          </a:p>
        </p:txBody>
      </p:sp>
      <p:sp>
        <p:nvSpPr>
          <p:cNvPr id="18" name="TextBox 17"/>
          <p:cNvSpPr txBox="1"/>
          <p:nvPr/>
        </p:nvSpPr>
        <p:spPr>
          <a:xfrm>
            <a:off x="557488" y="1437416"/>
            <a:ext cx="3657097" cy="646331"/>
          </a:xfrm>
          <a:prstGeom prst="rect">
            <a:avLst/>
          </a:prstGeom>
          <a:noFill/>
        </p:spPr>
        <p:txBody>
          <a:bodyPr wrap="square" rtlCol="0">
            <a:spAutoFit/>
          </a:bodyPr>
          <a:lstStyle/>
          <a:p>
            <a:pPr algn="ctr"/>
            <a:r>
              <a:rPr lang="en-US" dirty="0"/>
              <a:t>What do you do to get </a:t>
            </a:r>
            <a:r>
              <a:rPr lang="en-US" i="1" dirty="0"/>
              <a:t>away (relief) </a:t>
            </a:r>
            <a:r>
              <a:rPr lang="en-US" dirty="0"/>
              <a:t>from</a:t>
            </a:r>
            <a:r>
              <a:rPr lang="en-US" i="1" dirty="0"/>
              <a:t> </a:t>
            </a:r>
            <a:r>
              <a:rPr lang="en-US" dirty="0"/>
              <a:t>these hooks?</a:t>
            </a:r>
          </a:p>
        </p:txBody>
      </p:sp>
      <p:sp>
        <p:nvSpPr>
          <p:cNvPr id="19" name="TextBox 18"/>
          <p:cNvSpPr txBox="1"/>
          <p:nvPr/>
        </p:nvSpPr>
        <p:spPr>
          <a:xfrm>
            <a:off x="4725532" y="1435997"/>
            <a:ext cx="4094391" cy="646331"/>
          </a:xfrm>
          <a:prstGeom prst="rect">
            <a:avLst/>
          </a:prstGeom>
          <a:noFill/>
        </p:spPr>
        <p:txBody>
          <a:bodyPr wrap="none" rtlCol="0">
            <a:spAutoFit/>
          </a:bodyPr>
          <a:lstStyle/>
          <a:p>
            <a:pPr algn="ctr"/>
            <a:r>
              <a:rPr lang="en-US" dirty="0"/>
              <a:t>What could you do to </a:t>
            </a:r>
            <a:r>
              <a:rPr lang="en-US" i="1" dirty="0"/>
              <a:t>move toward</a:t>
            </a:r>
          </a:p>
          <a:p>
            <a:pPr algn="ctr"/>
            <a:r>
              <a:rPr lang="en-US" i="1" dirty="0"/>
              <a:t>(act on) </a:t>
            </a:r>
            <a:r>
              <a:rPr lang="en-US" dirty="0"/>
              <a:t>your values?</a:t>
            </a:r>
          </a:p>
        </p:txBody>
      </p:sp>
      <p:sp>
        <p:nvSpPr>
          <p:cNvPr id="27" name="TextBox 26">
            <a:extLst>
              <a:ext uri="{FF2B5EF4-FFF2-40B4-BE49-F238E27FC236}">
                <a16:creationId xmlns:a16="http://schemas.microsoft.com/office/drawing/2014/main" id="{72217413-9666-45B9-8744-1879ADFE65FD}"/>
              </a:ext>
            </a:extLst>
          </p:cNvPr>
          <p:cNvSpPr txBox="1"/>
          <p:nvPr/>
        </p:nvSpPr>
        <p:spPr>
          <a:xfrm>
            <a:off x="6879190" y="246837"/>
            <a:ext cx="2090637"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Clinical Interview</a:t>
            </a:r>
          </a:p>
        </p:txBody>
      </p:sp>
      <p:sp>
        <p:nvSpPr>
          <p:cNvPr id="7" name="TextBox 6">
            <a:extLst>
              <a:ext uri="{FF2B5EF4-FFF2-40B4-BE49-F238E27FC236}">
                <a16:creationId xmlns:a16="http://schemas.microsoft.com/office/drawing/2014/main" id="{D4EFC462-5601-4553-A14B-C808ECA99F91}"/>
              </a:ext>
            </a:extLst>
          </p:cNvPr>
          <p:cNvSpPr txBox="1"/>
          <p:nvPr/>
        </p:nvSpPr>
        <p:spPr>
          <a:xfrm rot="18870242">
            <a:off x="3008380" y="3971907"/>
            <a:ext cx="938077" cy="369332"/>
          </a:xfrm>
          <a:prstGeom prst="rect">
            <a:avLst/>
          </a:prstGeom>
          <a:noFill/>
        </p:spPr>
        <p:txBody>
          <a:bodyPr wrap="none" rtlCol="0">
            <a:spAutoFit/>
          </a:bodyPr>
          <a:lstStyle/>
          <a:p>
            <a:r>
              <a:rPr lang="en-US" b="1" dirty="0"/>
              <a:t>Willing</a:t>
            </a:r>
          </a:p>
        </p:txBody>
      </p:sp>
      <p:sp>
        <p:nvSpPr>
          <p:cNvPr id="31" name="TextBox 30">
            <a:extLst>
              <a:ext uri="{FF2B5EF4-FFF2-40B4-BE49-F238E27FC236}">
                <a16:creationId xmlns:a16="http://schemas.microsoft.com/office/drawing/2014/main" id="{D2BD2203-64F7-499C-A1DD-F9AC4CB6E0FC}"/>
              </a:ext>
            </a:extLst>
          </p:cNvPr>
          <p:cNvSpPr txBox="1"/>
          <p:nvPr/>
        </p:nvSpPr>
        <p:spPr>
          <a:xfrm rot="18870242">
            <a:off x="4861018" y="2293506"/>
            <a:ext cx="712054" cy="369332"/>
          </a:xfrm>
          <a:prstGeom prst="rect">
            <a:avLst/>
          </a:prstGeom>
          <a:noFill/>
        </p:spPr>
        <p:txBody>
          <a:bodyPr wrap="none" rtlCol="0">
            <a:spAutoFit/>
          </a:bodyPr>
          <a:lstStyle/>
          <a:p>
            <a:r>
              <a:rPr lang="en-US" b="1" dirty="0"/>
              <a:t>Walk</a:t>
            </a:r>
          </a:p>
        </p:txBody>
      </p:sp>
    </p:spTree>
    <p:extLst>
      <p:ext uri="{BB962C8B-B14F-4D97-AF65-F5344CB8AC3E}">
        <p14:creationId xmlns:p14="http://schemas.microsoft.com/office/powerpoint/2010/main" val="4694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7" grpId="0"/>
      <p:bldP spid="3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Workability questions:</a:t>
            </a:r>
            <a:br>
              <a:rPr lang="en-US" dirty="0"/>
            </a:br>
            <a:r>
              <a:rPr lang="en-US" sz="3000" dirty="0"/>
              <a:t>away</a:t>
            </a:r>
          </a:p>
        </p:txBody>
      </p:sp>
      <p:sp>
        <p:nvSpPr>
          <p:cNvPr id="3" name="Content Placeholder 2"/>
          <p:cNvSpPr>
            <a:spLocks noGrp="1"/>
          </p:cNvSpPr>
          <p:nvPr>
            <p:ph idx="1"/>
          </p:nvPr>
        </p:nvSpPr>
        <p:spPr>
          <a:xfrm>
            <a:off x="685345" y="2096064"/>
            <a:ext cx="7872867" cy="4033274"/>
          </a:xfrm>
        </p:spPr>
        <p:txBody>
          <a:bodyPr>
            <a:normAutofit/>
          </a:bodyPr>
          <a:lstStyle/>
          <a:p>
            <a:r>
              <a:rPr lang="en-US" sz="2800" b="1" dirty="0"/>
              <a:t>First: </a:t>
            </a:r>
            <a:r>
              <a:rPr lang="en-US" sz="2800" dirty="0"/>
              <a:t>validate </a:t>
            </a:r>
            <a:r>
              <a:rPr lang="en-US" sz="2800" i="1" dirty="0"/>
              <a:t>short-term</a:t>
            </a:r>
            <a:r>
              <a:rPr lang="en-US" sz="2800" dirty="0"/>
              <a:t> effects (payoffs) of negative reinforcement</a:t>
            </a:r>
          </a:p>
          <a:p>
            <a:r>
              <a:rPr lang="en-US" sz="2800" b="1" dirty="0"/>
              <a:t>Then ask:</a:t>
            </a:r>
          </a:p>
          <a:p>
            <a:pPr lvl="1"/>
            <a:r>
              <a:rPr lang="en-US" sz="2400" dirty="0"/>
              <a:t>Have any of these (away moves) ever completely gotten rid of your (hooks)?</a:t>
            </a:r>
          </a:p>
          <a:p>
            <a:pPr lvl="1"/>
            <a:r>
              <a:rPr lang="en-US" sz="2400" dirty="0"/>
              <a:t>Have any of these (away moves) made (hooks) worse over time or created new problems?</a:t>
            </a:r>
          </a:p>
        </p:txBody>
      </p:sp>
    </p:spTree>
    <p:extLst>
      <p:ext uri="{BB962C8B-B14F-4D97-AF65-F5344CB8AC3E}">
        <p14:creationId xmlns:p14="http://schemas.microsoft.com/office/powerpoint/2010/main" val="76093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Workability questions:</a:t>
            </a:r>
            <a:br>
              <a:rPr lang="en-US" dirty="0"/>
            </a:br>
            <a:r>
              <a:rPr lang="en-US" sz="3000" dirty="0"/>
              <a:t>toward</a:t>
            </a:r>
          </a:p>
        </p:txBody>
      </p:sp>
      <p:sp>
        <p:nvSpPr>
          <p:cNvPr id="3" name="Content Placeholder 2"/>
          <p:cNvSpPr>
            <a:spLocks noGrp="1"/>
          </p:cNvSpPr>
          <p:nvPr>
            <p:ph idx="1"/>
          </p:nvPr>
        </p:nvSpPr>
        <p:spPr>
          <a:xfrm>
            <a:off x="685346" y="2096063"/>
            <a:ext cx="7765322" cy="4204725"/>
          </a:xfrm>
        </p:spPr>
        <p:txBody>
          <a:bodyPr>
            <a:normAutofit/>
          </a:bodyPr>
          <a:lstStyle/>
          <a:p>
            <a:r>
              <a:rPr lang="en-US" sz="2600" dirty="0"/>
              <a:t>What effects might this (toward move) have on your life in the short-term?</a:t>
            </a:r>
          </a:p>
          <a:p>
            <a:r>
              <a:rPr lang="en-US" sz="2600" dirty="0"/>
              <a:t>How might this (toward move) bring more fulfillment to your life in the long run?</a:t>
            </a:r>
          </a:p>
          <a:p>
            <a:r>
              <a:rPr lang="en-US" sz="2600" dirty="0"/>
              <a:t>Would you be willing to carry your (hooks) with you as you move in this direction?</a:t>
            </a:r>
          </a:p>
          <a:p>
            <a:pPr lvl="1"/>
            <a:r>
              <a:rPr lang="en-US" sz="2400" dirty="0"/>
              <a:t>If it meant living the life you long to live?</a:t>
            </a:r>
          </a:p>
        </p:txBody>
      </p:sp>
    </p:spTree>
    <p:extLst>
      <p:ext uri="{BB962C8B-B14F-4D97-AF65-F5344CB8AC3E}">
        <p14:creationId xmlns:p14="http://schemas.microsoft.com/office/powerpoint/2010/main" val="154476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Technology: aba</a:t>
            </a:r>
          </a:p>
        </p:txBody>
      </p:sp>
      <p:sp>
        <p:nvSpPr>
          <p:cNvPr id="3" name="Content Placeholder 2"/>
          <p:cNvSpPr>
            <a:spLocks noGrp="1"/>
          </p:cNvSpPr>
          <p:nvPr>
            <p:ph idx="1"/>
          </p:nvPr>
        </p:nvSpPr>
        <p:spPr>
          <a:xfrm>
            <a:off x="685346" y="2096064"/>
            <a:ext cx="7765322" cy="3829607"/>
          </a:xfrm>
        </p:spPr>
        <p:txBody>
          <a:bodyPr>
            <a:normAutofit/>
          </a:bodyPr>
          <a:lstStyle/>
          <a:p>
            <a:r>
              <a:rPr lang="en-US" sz="2800" dirty="0"/>
              <a:t>Applied Behavior Analysis</a:t>
            </a:r>
          </a:p>
          <a:p>
            <a:pPr lvl="1"/>
            <a:r>
              <a:rPr lang="en-US" sz="2600" dirty="0"/>
              <a:t>Technology for predicting and influencing behavior, based on learning theory and behavioral principles</a:t>
            </a:r>
          </a:p>
          <a:p>
            <a:r>
              <a:rPr lang="en-US" sz="2800" dirty="0"/>
              <a:t>ABA tool: Functional Analysis</a:t>
            </a:r>
          </a:p>
          <a:p>
            <a:pPr lvl="1"/>
            <a:r>
              <a:rPr lang="en-US" sz="2600" dirty="0"/>
              <a:t>Analyze function of behavior via ABCs</a:t>
            </a:r>
          </a:p>
          <a:p>
            <a:pPr lvl="2"/>
            <a:r>
              <a:rPr lang="en-US" sz="2400" b="1" dirty="0"/>
              <a:t>A</a:t>
            </a:r>
            <a:r>
              <a:rPr lang="en-US" sz="2400" dirty="0"/>
              <a:t>ntecedents-</a:t>
            </a:r>
            <a:r>
              <a:rPr lang="en-US" sz="2400" b="1" dirty="0"/>
              <a:t>B</a:t>
            </a:r>
            <a:r>
              <a:rPr lang="en-US" sz="2400" dirty="0"/>
              <a:t>ehavior-</a:t>
            </a:r>
            <a:r>
              <a:rPr lang="en-US" sz="2400" b="1" dirty="0"/>
              <a:t>C</a:t>
            </a:r>
            <a:r>
              <a:rPr lang="en-US" sz="2400" dirty="0"/>
              <a:t>onsequences</a:t>
            </a:r>
          </a:p>
        </p:txBody>
      </p:sp>
    </p:spTree>
    <p:extLst>
      <p:ext uri="{BB962C8B-B14F-4D97-AF65-F5344CB8AC3E}">
        <p14:creationId xmlns:p14="http://schemas.microsoft.com/office/powerpoint/2010/main" val="38252098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11E2-9B45-44D7-AAE5-7C61496F8860}"/>
              </a:ext>
            </a:extLst>
          </p:cNvPr>
          <p:cNvSpPr>
            <a:spLocks noGrp="1"/>
          </p:cNvSpPr>
          <p:nvPr>
            <p:ph type="title"/>
          </p:nvPr>
        </p:nvSpPr>
        <p:spPr/>
        <p:txBody>
          <a:bodyPr/>
          <a:lstStyle/>
          <a:p>
            <a:r>
              <a:rPr lang="en-US" dirty="0"/>
              <a:t>Case presentation</a:t>
            </a:r>
          </a:p>
        </p:txBody>
      </p:sp>
      <p:sp>
        <p:nvSpPr>
          <p:cNvPr id="3" name="Content Placeholder 2">
            <a:extLst>
              <a:ext uri="{FF2B5EF4-FFF2-40B4-BE49-F238E27FC236}">
                <a16:creationId xmlns:a16="http://schemas.microsoft.com/office/drawing/2014/main" id="{1A201B96-2CA5-41FC-BD7A-478613B0C1F6}"/>
              </a:ext>
            </a:extLst>
          </p:cNvPr>
          <p:cNvSpPr>
            <a:spLocks noGrp="1"/>
          </p:cNvSpPr>
          <p:nvPr>
            <p:ph idx="1"/>
          </p:nvPr>
        </p:nvSpPr>
        <p:spPr>
          <a:xfrm>
            <a:off x="685345" y="1935922"/>
            <a:ext cx="7765321" cy="4596853"/>
          </a:xfrm>
        </p:spPr>
        <p:txBody>
          <a:bodyPr>
            <a:normAutofit lnSpcReduction="10000"/>
          </a:bodyPr>
          <a:lstStyle/>
          <a:p>
            <a:r>
              <a:rPr lang="en-US" dirty="0"/>
              <a:t>Middle-aged Latina female in therapy for depression and life dissatisfaction.  She frequently makes statements such as, “I’m lazy” and “I have no self-discipline”, following-up with, “well, it’s true” or “I can’t change”.  Her daily routines are dictated by a “have to” mentality, often berating herself about what she “should” be doing.  She c/o feeling lonely and sad much of the time, and will smoke THC, sit on the couch, “booty-call” abusive x-BF, or attempt to fix others’ problems when hooked by such feelings.  She appears more vibrant when sharing about her acts of kindness in volunteering and enjoys dancing and socializing with friends.  She expresses a wish to model responsibility for her kids at home and engage in healthier behaviors.</a:t>
            </a:r>
          </a:p>
        </p:txBody>
      </p:sp>
    </p:spTree>
    <p:extLst>
      <p:ext uri="{BB962C8B-B14F-4D97-AF65-F5344CB8AC3E}">
        <p14:creationId xmlns:p14="http://schemas.microsoft.com/office/powerpoint/2010/main" val="11414365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4020457" y="3217902"/>
            <a:ext cx="1088760"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Noticing</a:t>
            </a:r>
          </a:p>
        </p:txBody>
      </p: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918841" cy="369332"/>
          </a:xfrm>
          <a:prstGeom prst="rect">
            <a:avLst/>
          </a:prstGeom>
          <a:noFill/>
        </p:spPr>
        <p:txBody>
          <a:bodyPr wrap="none" rtlCol="0">
            <a:spAutoFit/>
          </a:bodyPr>
          <a:lstStyle/>
          <a:p>
            <a:r>
              <a:rPr lang="en-US" b="1" dirty="0"/>
              <a:t>Values</a:t>
            </a:r>
          </a:p>
        </p:txBody>
      </p:sp>
      <p:sp>
        <p:nvSpPr>
          <p:cNvPr id="30" name="TextBox 29"/>
          <p:cNvSpPr txBox="1"/>
          <p:nvPr/>
        </p:nvSpPr>
        <p:spPr>
          <a:xfrm>
            <a:off x="925669" y="3496457"/>
            <a:ext cx="891591" cy="369332"/>
          </a:xfrm>
          <a:prstGeom prst="rect">
            <a:avLst/>
          </a:prstGeom>
          <a:noFill/>
        </p:spPr>
        <p:txBody>
          <a:bodyPr wrap="none" rtlCol="0">
            <a:spAutoFit/>
          </a:bodyPr>
          <a:lstStyle/>
          <a:p>
            <a:r>
              <a:rPr lang="en-US" b="1" dirty="0"/>
              <a:t>Hooks</a:t>
            </a:r>
          </a:p>
        </p:txBody>
      </p:sp>
      <p:sp>
        <p:nvSpPr>
          <p:cNvPr id="2" name="TextBox 1"/>
          <p:cNvSpPr txBox="1"/>
          <p:nvPr/>
        </p:nvSpPr>
        <p:spPr>
          <a:xfrm>
            <a:off x="6277380" y="252748"/>
            <a:ext cx="2701381" cy="369332"/>
          </a:xfrm>
          <a:prstGeom prst="rect">
            <a:avLst/>
          </a:prstGeom>
          <a:noFill/>
        </p:spPr>
        <p:txBody>
          <a:bodyPr wrap="none" rtlCol="0">
            <a:spAutoFit/>
          </a:bodyPr>
          <a:lstStyle/>
          <a:p>
            <a:r>
              <a:rPr lang="en-US" b="1" dirty="0"/>
              <a:t>Case Conceptualization</a:t>
            </a:r>
          </a:p>
        </p:txBody>
      </p:sp>
      <p:sp>
        <p:nvSpPr>
          <p:cNvPr id="3" name="TextBox 2"/>
          <p:cNvSpPr txBox="1"/>
          <p:nvPr/>
        </p:nvSpPr>
        <p:spPr>
          <a:xfrm>
            <a:off x="547625" y="4097977"/>
            <a:ext cx="3702105" cy="2031325"/>
          </a:xfrm>
          <a:prstGeom prst="rect">
            <a:avLst/>
          </a:prstGeom>
          <a:noFill/>
        </p:spPr>
        <p:txBody>
          <a:bodyPr wrap="square" rtlCol="0">
            <a:spAutoFit/>
          </a:bodyPr>
          <a:lstStyle/>
          <a:p>
            <a:r>
              <a:rPr lang="en-US" u="sng" dirty="0"/>
              <a:t>Feelings:</a:t>
            </a:r>
          </a:p>
          <a:p>
            <a:r>
              <a:rPr lang="en-US" dirty="0"/>
              <a:t> Lonely, sad, shame/guilt</a:t>
            </a:r>
          </a:p>
          <a:p>
            <a:r>
              <a:rPr lang="en-US" u="sng" dirty="0"/>
              <a:t>Self-As-Concept:</a:t>
            </a:r>
          </a:p>
          <a:p>
            <a:r>
              <a:rPr lang="en-US" dirty="0"/>
              <a:t>“I’m lazy”, “no self-discipline”</a:t>
            </a:r>
          </a:p>
          <a:p>
            <a:r>
              <a:rPr lang="en-US" u="sng" dirty="0"/>
              <a:t>Signs of Fusion &amp; </a:t>
            </a:r>
            <a:r>
              <a:rPr lang="en-US" u="sng" dirty="0" err="1"/>
              <a:t>Pliance</a:t>
            </a:r>
            <a:r>
              <a:rPr lang="en-US" u="sng" dirty="0"/>
              <a:t>:</a:t>
            </a:r>
          </a:p>
          <a:p>
            <a:r>
              <a:rPr lang="en-US" dirty="0"/>
              <a:t>“well it’s true”, “I can’t change”</a:t>
            </a:r>
          </a:p>
          <a:p>
            <a:r>
              <a:rPr lang="en-US" dirty="0"/>
              <a:t>“should”, “have to”</a:t>
            </a:r>
          </a:p>
        </p:txBody>
      </p:sp>
      <p:sp>
        <p:nvSpPr>
          <p:cNvPr id="5" name="TextBox 4"/>
          <p:cNvSpPr txBox="1"/>
          <p:nvPr/>
        </p:nvSpPr>
        <p:spPr>
          <a:xfrm>
            <a:off x="739627" y="997152"/>
            <a:ext cx="2842445" cy="1477328"/>
          </a:xfrm>
          <a:prstGeom prst="rect">
            <a:avLst/>
          </a:prstGeom>
          <a:noFill/>
        </p:spPr>
        <p:txBody>
          <a:bodyPr wrap="none" rtlCol="0">
            <a:spAutoFit/>
          </a:bodyPr>
          <a:lstStyle/>
          <a:p>
            <a:r>
              <a:rPr lang="en-US" u="sng" dirty="0"/>
              <a:t>Experiential avoidance:</a:t>
            </a:r>
          </a:p>
          <a:p>
            <a:r>
              <a:rPr lang="en-US" dirty="0"/>
              <a:t>Cannabis use</a:t>
            </a:r>
          </a:p>
          <a:p>
            <a:r>
              <a:rPr lang="en-US" dirty="0"/>
              <a:t>Inactivity</a:t>
            </a:r>
          </a:p>
          <a:p>
            <a:r>
              <a:rPr lang="en-US" dirty="0"/>
              <a:t>Booty call</a:t>
            </a:r>
          </a:p>
          <a:p>
            <a:r>
              <a:rPr lang="en-US" dirty="0"/>
              <a:t>Attempts to fix others</a:t>
            </a:r>
          </a:p>
        </p:txBody>
      </p:sp>
      <p:sp>
        <p:nvSpPr>
          <p:cNvPr id="7" name="TextBox 6"/>
          <p:cNvSpPr txBox="1"/>
          <p:nvPr/>
        </p:nvSpPr>
        <p:spPr>
          <a:xfrm>
            <a:off x="5109217" y="991299"/>
            <a:ext cx="3632726" cy="1477328"/>
          </a:xfrm>
          <a:prstGeom prst="rect">
            <a:avLst/>
          </a:prstGeom>
          <a:noFill/>
        </p:spPr>
        <p:txBody>
          <a:bodyPr wrap="none" rtlCol="0">
            <a:spAutoFit/>
          </a:bodyPr>
          <a:lstStyle/>
          <a:p>
            <a:r>
              <a:rPr lang="en-US" u="sng" dirty="0"/>
              <a:t>Values-guided behavior:</a:t>
            </a:r>
          </a:p>
          <a:p>
            <a:r>
              <a:rPr lang="en-US" dirty="0"/>
              <a:t>Volunteering</a:t>
            </a:r>
          </a:p>
          <a:p>
            <a:r>
              <a:rPr lang="en-US" dirty="0"/>
              <a:t>Dancing with friends</a:t>
            </a:r>
          </a:p>
          <a:p>
            <a:r>
              <a:rPr lang="en-US" dirty="0"/>
              <a:t>Cleaning/organizing her home</a:t>
            </a:r>
          </a:p>
          <a:p>
            <a:r>
              <a:rPr lang="en-US" dirty="0"/>
              <a:t>Eating healthy &amp; exercising</a:t>
            </a:r>
          </a:p>
        </p:txBody>
      </p:sp>
      <p:sp>
        <p:nvSpPr>
          <p:cNvPr id="8" name="TextBox 7"/>
          <p:cNvSpPr txBox="1"/>
          <p:nvPr/>
        </p:nvSpPr>
        <p:spPr>
          <a:xfrm>
            <a:off x="5109217" y="4432051"/>
            <a:ext cx="3543890" cy="1477328"/>
          </a:xfrm>
          <a:prstGeom prst="rect">
            <a:avLst/>
          </a:prstGeom>
          <a:noFill/>
        </p:spPr>
        <p:txBody>
          <a:bodyPr wrap="square" rtlCol="0">
            <a:spAutoFit/>
          </a:bodyPr>
          <a:lstStyle/>
          <a:p>
            <a:r>
              <a:rPr lang="en-US" u="sng" dirty="0"/>
              <a:t>Domains / Values:</a:t>
            </a:r>
          </a:p>
          <a:p>
            <a:r>
              <a:rPr lang="en-US" dirty="0"/>
              <a:t>Community: kind, helpful</a:t>
            </a:r>
          </a:p>
          <a:p>
            <a:r>
              <a:rPr lang="en-US" dirty="0"/>
              <a:t>Friends: connection, fun</a:t>
            </a:r>
          </a:p>
          <a:p>
            <a:r>
              <a:rPr lang="en-US" dirty="0"/>
              <a:t>Parenting: responsibility</a:t>
            </a:r>
          </a:p>
          <a:p>
            <a:r>
              <a:rPr lang="en-US" dirty="0"/>
              <a:t>Health: self-care</a:t>
            </a:r>
          </a:p>
        </p:txBody>
      </p:sp>
    </p:spTree>
    <p:extLst>
      <p:ext uri="{BB962C8B-B14F-4D97-AF65-F5344CB8AC3E}">
        <p14:creationId xmlns:p14="http://schemas.microsoft.com/office/powerpoint/2010/main" val="19548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4013105" y="3244334"/>
            <a:ext cx="1088760"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Noticing</a:t>
            </a:r>
          </a:p>
        </p:txBody>
      </p: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58"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918841" cy="369332"/>
          </a:xfrm>
          <a:prstGeom prst="rect">
            <a:avLst/>
          </a:prstGeom>
          <a:noFill/>
        </p:spPr>
        <p:txBody>
          <a:bodyPr wrap="none" rtlCol="0">
            <a:spAutoFit/>
          </a:bodyPr>
          <a:lstStyle/>
          <a:p>
            <a:r>
              <a:rPr lang="en-US" b="1" dirty="0"/>
              <a:t>Values</a:t>
            </a:r>
          </a:p>
        </p:txBody>
      </p:sp>
      <p:sp>
        <p:nvSpPr>
          <p:cNvPr id="30" name="TextBox 29"/>
          <p:cNvSpPr txBox="1"/>
          <p:nvPr/>
        </p:nvSpPr>
        <p:spPr>
          <a:xfrm>
            <a:off x="925669" y="3496457"/>
            <a:ext cx="891591" cy="369332"/>
          </a:xfrm>
          <a:prstGeom prst="rect">
            <a:avLst/>
          </a:prstGeom>
          <a:noFill/>
        </p:spPr>
        <p:txBody>
          <a:bodyPr wrap="none" rtlCol="0">
            <a:spAutoFit/>
          </a:bodyPr>
          <a:lstStyle/>
          <a:p>
            <a:r>
              <a:rPr lang="en-US" b="1" dirty="0"/>
              <a:t>Hooks</a:t>
            </a:r>
          </a:p>
        </p:txBody>
      </p:sp>
      <p:sp>
        <p:nvSpPr>
          <p:cNvPr id="2" name="TextBox 1"/>
          <p:cNvSpPr txBox="1"/>
          <p:nvPr/>
        </p:nvSpPr>
        <p:spPr>
          <a:xfrm>
            <a:off x="167606" y="4551436"/>
            <a:ext cx="4196983" cy="923330"/>
          </a:xfrm>
          <a:prstGeom prst="rect">
            <a:avLst/>
          </a:prstGeom>
          <a:noFill/>
        </p:spPr>
        <p:txBody>
          <a:bodyPr wrap="none" rtlCol="0">
            <a:spAutoFit/>
          </a:bodyPr>
          <a:lstStyle/>
          <a:p>
            <a:pPr algn="ctr"/>
            <a:r>
              <a:rPr lang="en-US" dirty="0"/>
              <a:t>What thoughts and feelings</a:t>
            </a:r>
          </a:p>
          <a:p>
            <a:pPr algn="ctr"/>
            <a:r>
              <a:rPr lang="en-US" dirty="0"/>
              <a:t>tend to </a:t>
            </a:r>
            <a:r>
              <a:rPr lang="en-US" i="1" dirty="0"/>
              <a:t>hook</a:t>
            </a:r>
            <a:r>
              <a:rPr lang="en-US" dirty="0"/>
              <a:t> you (get in the way of </a:t>
            </a:r>
          </a:p>
          <a:p>
            <a:pPr algn="ctr"/>
            <a:r>
              <a:rPr lang="en-US" dirty="0"/>
              <a:t>being the clinician you want to be)?</a:t>
            </a:r>
          </a:p>
        </p:txBody>
      </p:sp>
      <p:sp>
        <p:nvSpPr>
          <p:cNvPr id="17" name="TextBox 16"/>
          <p:cNvSpPr txBox="1"/>
          <p:nvPr/>
        </p:nvSpPr>
        <p:spPr>
          <a:xfrm>
            <a:off x="4750382" y="4551436"/>
            <a:ext cx="4044697" cy="923330"/>
          </a:xfrm>
          <a:prstGeom prst="rect">
            <a:avLst/>
          </a:prstGeom>
          <a:noFill/>
        </p:spPr>
        <p:txBody>
          <a:bodyPr wrap="none" rtlCol="0">
            <a:spAutoFit/>
          </a:bodyPr>
          <a:lstStyle/>
          <a:p>
            <a:pPr algn="ctr"/>
            <a:r>
              <a:rPr lang="en-US" dirty="0"/>
              <a:t>What kind of clinician do you want</a:t>
            </a:r>
          </a:p>
          <a:p>
            <a:pPr algn="ctr"/>
            <a:r>
              <a:rPr lang="en-US" dirty="0"/>
              <a:t>to be?  What </a:t>
            </a:r>
            <a:r>
              <a:rPr lang="en-US" i="1" dirty="0"/>
              <a:t>qualities</a:t>
            </a:r>
            <a:r>
              <a:rPr lang="en-US" dirty="0"/>
              <a:t> do you want</a:t>
            </a:r>
          </a:p>
          <a:p>
            <a:pPr algn="ctr"/>
            <a:r>
              <a:rPr lang="en-US" dirty="0"/>
              <a:t>to bring into the work you do?</a:t>
            </a:r>
          </a:p>
        </p:txBody>
      </p:sp>
      <p:sp>
        <p:nvSpPr>
          <p:cNvPr id="18" name="TextBox 17"/>
          <p:cNvSpPr txBox="1"/>
          <p:nvPr/>
        </p:nvSpPr>
        <p:spPr>
          <a:xfrm>
            <a:off x="405222" y="1292305"/>
            <a:ext cx="3762568" cy="923330"/>
          </a:xfrm>
          <a:prstGeom prst="rect">
            <a:avLst/>
          </a:prstGeom>
          <a:noFill/>
        </p:spPr>
        <p:txBody>
          <a:bodyPr wrap="none" rtlCol="0">
            <a:spAutoFit/>
          </a:bodyPr>
          <a:lstStyle/>
          <a:p>
            <a:pPr algn="ctr"/>
            <a:r>
              <a:rPr lang="en-US" dirty="0"/>
              <a:t>What do you do when </a:t>
            </a:r>
            <a:r>
              <a:rPr lang="en-US" i="1" dirty="0"/>
              <a:t>under the</a:t>
            </a:r>
          </a:p>
          <a:p>
            <a:pPr algn="ctr"/>
            <a:r>
              <a:rPr lang="en-US" i="1" dirty="0"/>
              <a:t>control</a:t>
            </a:r>
            <a:r>
              <a:rPr lang="en-US" dirty="0"/>
              <a:t> of these hooks?</a:t>
            </a:r>
          </a:p>
          <a:p>
            <a:pPr algn="ctr"/>
            <a:r>
              <a:rPr lang="en-US" dirty="0"/>
              <a:t>How might this impact clients?</a:t>
            </a:r>
          </a:p>
        </p:txBody>
      </p:sp>
      <p:sp>
        <p:nvSpPr>
          <p:cNvPr id="19" name="TextBox 18"/>
          <p:cNvSpPr txBox="1"/>
          <p:nvPr/>
        </p:nvSpPr>
        <p:spPr>
          <a:xfrm>
            <a:off x="4802477" y="1292305"/>
            <a:ext cx="3940502" cy="923330"/>
          </a:xfrm>
          <a:prstGeom prst="rect">
            <a:avLst/>
          </a:prstGeom>
          <a:noFill/>
        </p:spPr>
        <p:txBody>
          <a:bodyPr wrap="none" rtlCol="0">
            <a:spAutoFit/>
          </a:bodyPr>
          <a:lstStyle/>
          <a:p>
            <a:pPr algn="ctr"/>
            <a:r>
              <a:rPr lang="en-US" dirty="0"/>
              <a:t>What does it look like (in session)</a:t>
            </a:r>
          </a:p>
          <a:p>
            <a:pPr algn="ctr"/>
            <a:r>
              <a:rPr lang="en-US" dirty="0"/>
              <a:t>to be </a:t>
            </a:r>
            <a:r>
              <a:rPr lang="en-US" i="1" dirty="0"/>
              <a:t>acting on your values?</a:t>
            </a:r>
          </a:p>
          <a:p>
            <a:pPr algn="ctr"/>
            <a:r>
              <a:rPr lang="en-US" dirty="0"/>
              <a:t>How might this impact clients?</a:t>
            </a:r>
          </a:p>
        </p:txBody>
      </p:sp>
      <p:sp>
        <p:nvSpPr>
          <p:cNvPr id="20" name="TextBox 19"/>
          <p:cNvSpPr txBox="1"/>
          <p:nvPr/>
        </p:nvSpPr>
        <p:spPr>
          <a:xfrm>
            <a:off x="7655822" y="256000"/>
            <a:ext cx="105189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Practice</a:t>
            </a:r>
          </a:p>
        </p:txBody>
      </p:sp>
    </p:spTree>
    <p:extLst>
      <p:ext uri="{BB962C8B-B14F-4D97-AF65-F5344CB8AC3E}">
        <p14:creationId xmlns:p14="http://schemas.microsoft.com/office/powerpoint/2010/main" val="26165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Matrix Interventions</a:t>
            </a:r>
            <a:endParaRPr lang="en-US" sz="3000" dirty="0"/>
          </a:p>
        </p:txBody>
      </p:sp>
      <p:sp>
        <p:nvSpPr>
          <p:cNvPr id="3" name="Content Placeholder 2"/>
          <p:cNvSpPr>
            <a:spLocks noGrp="1"/>
          </p:cNvSpPr>
          <p:nvPr>
            <p:ph idx="1"/>
          </p:nvPr>
        </p:nvSpPr>
        <p:spPr>
          <a:xfrm>
            <a:off x="685346" y="1935922"/>
            <a:ext cx="7765321" cy="4312477"/>
          </a:xfrm>
        </p:spPr>
        <p:txBody>
          <a:bodyPr>
            <a:normAutofit/>
          </a:bodyPr>
          <a:lstStyle/>
          <a:p>
            <a:r>
              <a:rPr lang="en-US" sz="2600" b="1" dirty="0"/>
              <a:t>Psychological flexibility </a:t>
            </a:r>
            <a:r>
              <a:rPr lang="en-US" sz="2600" dirty="0"/>
              <a:t>can be shaped via RFT interventions that evoke and reinforce:</a:t>
            </a:r>
          </a:p>
          <a:p>
            <a:pPr lvl="1"/>
            <a:r>
              <a:rPr lang="en-US" sz="2400" b="1" dirty="0"/>
              <a:t>Flexible context sensitivity</a:t>
            </a:r>
          </a:p>
          <a:p>
            <a:pPr lvl="2"/>
            <a:r>
              <a:rPr lang="en-US" sz="2200" dirty="0"/>
              <a:t>Ability to notice various features of context and respond to what’s most relevant</a:t>
            </a:r>
          </a:p>
          <a:p>
            <a:pPr lvl="1"/>
            <a:r>
              <a:rPr lang="en-US" sz="2400" b="1" dirty="0"/>
              <a:t>Functional coherence</a:t>
            </a:r>
          </a:p>
          <a:p>
            <a:pPr lvl="2"/>
            <a:r>
              <a:rPr lang="en-US" sz="2200" dirty="0"/>
              <a:t>Making sense of experience in accordance with goals or a given purpose</a:t>
            </a:r>
          </a:p>
          <a:p>
            <a:pPr lvl="4"/>
            <a:r>
              <a:rPr lang="en-US" sz="1800" dirty="0" err="1"/>
              <a:t>Villatte</a:t>
            </a:r>
            <a:r>
              <a:rPr lang="en-US" sz="1800" dirty="0"/>
              <a:t>, </a:t>
            </a:r>
            <a:r>
              <a:rPr lang="en-US" sz="1800" dirty="0" err="1"/>
              <a:t>Villatte</a:t>
            </a:r>
            <a:r>
              <a:rPr lang="en-US" sz="1800" dirty="0"/>
              <a:t>, &amp; Hayes, 2016</a:t>
            </a:r>
          </a:p>
        </p:txBody>
      </p:sp>
    </p:spTree>
    <p:extLst>
      <p:ext uri="{BB962C8B-B14F-4D97-AF65-F5344CB8AC3E}">
        <p14:creationId xmlns:p14="http://schemas.microsoft.com/office/powerpoint/2010/main" val="34000127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3932155" y="3244334"/>
            <a:ext cx="1250663"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Temporal</a:t>
            </a:r>
          </a:p>
        </p:txBody>
      </p:sp>
      <p:sp>
        <p:nvSpPr>
          <p:cNvPr id="5" name="TextBox 4">
            <a:extLst>
              <a:ext uri="{FF2B5EF4-FFF2-40B4-BE49-F238E27FC236}">
                <a16:creationId xmlns:a16="http://schemas.microsoft.com/office/drawing/2014/main" id="{04C96FCD-D7F1-49D5-9811-AAEDC76D0952}"/>
              </a:ext>
            </a:extLst>
          </p:cNvPr>
          <p:cNvSpPr txBox="1"/>
          <p:nvPr/>
        </p:nvSpPr>
        <p:spPr>
          <a:xfrm>
            <a:off x="763572" y="4450690"/>
            <a:ext cx="3308803" cy="1200329"/>
          </a:xfrm>
          <a:prstGeom prst="rect">
            <a:avLst/>
          </a:prstGeom>
          <a:noFill/>
        </p:spPr>
        <p:txBody>
          <a:bodyPr wrap="square" rtlCol="0">
            <a:spAutoFit/>
          </a:bodyPr>
          <a:lstStyle/>
          <a:p>
            <a:pPr algn="ctr"/>
            <a:r>
              <a:rPr lang="en-US" i="1" dirty="0"/>
              <a:t>When</a:t>
            </a:r>
            <a:r>
              <a:rPr lang="en-US" dirty="0"/>
              <a:t> was the last time these hooks were present? </a:t>
            </a:r>
            <a:r>
              <a:rPr lang="en-US" i="1" dirty="0"/>
              <a:t>When</a:t>
            </a:r>
            <a:r>
              <a:rPr lang="en-US" dirty="0"/>
              <a:t> do you anticipate them showing up again?</a:t>
            </a:r>
          </a:p>
        </p:txBody>
      </p:sp>
      <p:sp>
        <p:nvSpPr>
          <p:cNvPr id="21" name="TextBox 20">
            <a:extLst>
              <a:ext uri="{FF2B5EF4-FFF2-40B4-BE49-F238E27FC236}">
                <a16:creationId xmlns:a16="http://schemas.microsoft.com/office/drawing/2014/main" id="{67A981C9-769B-4732-B084-174056841C65}"/>
              </a:ext>
            </a:extLst>
          </p:cNvPr>
          <p:cNvSpPr txBox="1"/>
          <p:nvPr/>
        </p:nvSpPr>
        <p:spPr>
          <a:xfrm>
            <a:off x="616855" y="1176115"/>
            <a:ext cx="3597730" cy="1200329"/>
          </a:xfrm>
          <a:prstGeom prst="rect">
            <a:avLst/>
          </a:prstGeom>
          <a:noFill/>
        </p:spPr>
        <p:txBody>
          <a:bodyPr wrap="square" rtlCol="0">
            <a:spAutoFit/>
          </a:bodyPr>
          <a:lstStyle/>
          <a:p>
            <a:pPr algn="ctr"/>
            <a:r>
              <a:rPr lang="en-US" dirty="0"/>
              <a:t>What have you learned from </a:t>
            </a:r>
            <a:r>
              <a:rPr lang="en-US" i="1" dirty="0"/>
              <a:t>past</a:t>
            </a:r>
            <a:r>
              <a:rPr lang="en-US" dirty="0"/>
              <a:t> experiences with Away moves that could be helpful </a:t>
            </a:r>
            <a:r>
              <a:rPr lang="en-US" i="1" dirty="0"/>
              <a:t>going forward?</a:t>
            </a:r>
          </a:p>
        </p:txBody>
      </p:sp>
      <p:sp>
        <p:nvSpPr>
          <p:cNvPr id="27" name="TextBox 26">
            <a:extLst>
              <a:ext uri="{FF2B5EF4-FFF2-40B4-BE49-F238E27FC236}">
                <a16:creationId xmlns:a16="http://schemas.microsoft.com/office/drawing/2014/main" id="{6633B738-488C-48FA-A8BD-052FEF732EBF}"/>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19" name="TextBox 18">
            <a:extLst>
              <a:ext uri="{FF2B5EF4-FFF2-40B4-BE49-F238E27FC236}">
                <a16:creationId xmlns:a16="http://schemas.microsoft.com/office/drawing/2014/main" id="{77A8535E-06CA-4C0C-BFF7-9C0A3AF383E0}"/>
              </a:ext>
            </a:extLst>
          </p:cNvPr>
          <p:cNvSpPr txBox="1"/>
          <p:nvPr/>
        </p:nvSpPr>
        <p:spPr>
          <a:xfrm>
            <a:off x="4947171" y="1318736"/>
            <a:ext cx="3438935" cy="923330"/>
          </a:xfrm>
          <a:prstGeom prst="rect">
            <a:avLst/>
          </a:prstGeom>
          <a:noFill/>
        </p:spPr>
        <p:txBody>
          <a:bodyPr wrap="square" rtlCol="0">
            <a:spAutoFit/>
          </a:bodyPr>
          <a:lstStyle/>
          <a:p>
            <a:pPr algn="ctr"/>
            <a:r>
              <a:rPr lang="en-US" dirty="0"/>
              <a:t>Which Toward moves would you like to be doing more of in the </a:t>
            </a:r>
            <a:r>
              <a:rPr lang="en-US" i="1" dirty="0"/>
              <a:t>future?</a:t>
            </a:r>
          </a:p>
        </p:txBody>
      </p:sp>
      <p:sp>
        <p:nvSpPr>
          <p:cNvPr id="31" name="TextBox 30">
            <a:extLst>
              <a:ext uri="{FF2B5EF4-FFF2-40B4-BE49-F238E27FC236}">
                <a16:creationId xmlns:a16="http://schemas.microsoft.com/office/drawing/2014/main" id="{FF1B79EF-96CC-4899-A392-A77609434CEC}"/>
              </a:ext>
            </a:extLst>
          </p:cNvPr>
          <p:cNvSpPr txBox="1"/>
          <p:nvPr/>
        </p:nvSpPr>
        <p:spPr>
          <a:xfrm>
            <a:off x="4905170" y="4451928"/>
            <a:ext cx="3367969" cy="1200329"/>
          </a:xfrm>
          <a:prstGeom prst="rect">
            <a:avLst/>
          </a:prstGeom>
          <a:noFill/>
        </p:spPr>
        <p:txBody>
          <a:bodyPr wrap="square" rtlCol="0">
            <a:spAutoFit/>
          </a:bodyPr>
          <a:lstStyle/>
          <a:p>
            <a:pPr algn="ctr"/>
            <a:r>
              <a:rPr lang="en-US" i="1" dirty="0"/>
              <a:t>When</a:t>
            </a:r>
            <a:r>
              <a:rPr lang="en-US" dirty="0"/>
              <a:t> is the last time you can recall being connected to these values? What was that like for you?</a:t>
            </a:r>
          </a:p>
        </p:txBody>
      </p:sp>
    </p:spTree>
    <p:extLst>
      <p:ext uri="{BB962C8B-B14F-4D97-AF65-F5344CB8AC3E}">
        <p14:creationId xmlns:p14="http://schemas.microsoft.com/office/powerpoint/2010/main" val="21550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9" grpId="0"/>
      <p:bldP spid="31"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4090850" y="3244334"/>
            <a:ext cx="933269"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Spatial</a:t>
            </a:r>
          </a:p>
        </p:txBody>
      </p:sp>
      <p:sp>
        <p:nvSpPr>
          <p:cNvPr id="5" name="TextBox 4">
            <a:extLst>
              <a:ext uri="{FF2B5EF4-FFF2-40B4-BE49-F238E27FC236}">
                <a16:creationId xmlns:a16="http://schemas.microsoft.com/office/drawing/2014/main" id="{04C96FCD-D7F1-49D5-9811-AAEDC76D0952}"/>
              </a:ext>
            </a:extLst>
          </p:cNvPr>
          <p:cNvSpPr txBox="1"/>
          <p:nvPr/>
        </p:nvSpPr>
        <p:spPr>
          <a:xfrm>
            <a:off x="763572" y="4450690"/>
            <a:ext cx="3308803" cy="923330"/>
          </a:xfrm>
          <a:prstGeom prst="rect">
            <a:avLst/>
          </a:prstGeom>
          <a:noFill/>
        </p:spPr>
        <p:txBody>
          <a:bodyPr wrap="square" rtlCol="0">
            <a:spAutoFit/>
          </a:bodyPr>
          <a:lstStyle/>
          <a:p>
            <a:pPr algn="ctr"/>
            <a:r>
              <a:rPr lang="en-US" i="1" dirty="0"/>
              <a:t>Where</a:t>
            </a:r>
            <a:r>
              <a:rPr lang="en-US" dirty="0"/>
              <a:t> are these hooks right now – up close on you or a bit further away?</a:t>
            </a:r>
          </a:p>
        </p:txBody>
      </p:sp>
      <p:sp>
        <p:nvSpPr>
          <p:cNvPr id="21" name="TextBox 20">
            <a:extLst>
              <a:ext uri="{FF2B5EF4-FFF2-40B4-BE49-F238E27FC236}">
                <a16:creationId xmlns:a16="http://schemas.microsoft.com/office/drawing/2014/main" id="{67A981C9-769B-4732-B084-174056841C65}"/>
              </a:ext>
            </a:extLst>
          </p:cNvPr>
          <p:cNvSpPr txBox="1"/>
          <p:nvPr/>
        </p:nvSpPr>
        <p:spPr>
          <a:xfrm>
            <a:off x="635333" y="1318736"/>
            <a:ext cx="3455517" cy="923330"/>
          </a:xfrm>
          <a:prstGeom prst="rect">
            <a:avLst/>
          </a:prstGeom>
          <a:noFill/>
        </p:spPr>
        <p:txBody>
          <a:bodyPr wrap="square" rtlCol="0">
            <a:spAutoFit/>
          </a:bodyPr>
          <a:lstStyle/>
          <a:p>
            <a:pPr algn="ctr"/>
            <a:r>
              <a:rPr lang="en-US" i="1" dirty="0"/>
              <a:t>Where</a:t>
            </a:r>
            <a:r>
              <a:rPr lang="en-US" dirty="0"/>
              <a:t> (in what situations) are you most likely to do Away moves?</a:t>
            </a:r>
          </a:p>
        </p:txBody>
      </p:sp>
      <p:sp>
        <p:nvSpPr>
          <p:cNvPr id="27" name="TextBox 26">
            <a:extLst>
              <a:ext uri="{FF2B5EF4-FFF2-40B4-BE49-F238E27FC236}">
                <a16:creationId xmlns:a16="http://schemas.microsoft.com/office/drawing/2014/main" id="{6633B738-488C-48FA-A8BD-052FEF732EBF}"/>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19" name="TextBox 18">
            <a:extLst>
              <a:ext uri="{FF2B5EF4-FFF2-40B4-BE49-F238E27FC236}">
                <a16:creationId xmlns:a16="http://schemas.microsoft.com/office/drawing/2014/main" id="{77A8535E-06CA-4C0C-BFF7-9C0A3AF383E0}"/>
              </a:ext>
            </a:extLst>
          </p:cNvPr>
          <p:cNvSpPr txBox="1"/>
          <p:nvPr/>
        </p:nvSpPr>
        <p:spPr>
          <a:xfrm>
            <a:off x="4947171" y="1318736"/>
            <a:ext cx="3438935" cy="923330"/>
          </a:xfrm>
          <a:prstGeom prst="rect">
            <a:avLst/>
          </a:prstGeom>
          <a:noFill/>
        </p:spPr>
        <p:txBody>
          <a:bodyPr wrap="square" rtlCol="0">
            <a:spAutoFit/>
          </a:bodyPr>
          <a:lstStyle/>
          <a:p>
            <a:pPr algn="ctr"/>
            <a:r>
              <a:rPr lang="en-US" i="1" dirty="0"/>
              <a:t>Where</a:t>
            </a:r>
            <a:r>
              <a:rPr lang="en-US" dirty="0"/>
              <a:t> (in what situations) are you most likely to do Toward moves?</a:t>
            </a:r>
          </a:p>
        </p:txBody>
      </p:sp>
      <p:sp>
        <p:nvSpPr>
          <p:cNvPr id="31" name="TextBox 30">
            <a:extLst>
              <a:ext uri="{FF2B5EF4-FFF2-40B4-BE49-F238E27FC236}">
                <a16:creationId xmlns:a16="http://schemas.microsoft.com/office/drawing/2014/main" id="{FF1B79EF-96CC-4899-A392-A77609434CEC}"/>
              </a:ext>
            </a:extLst>
          </p:cNvPr>
          <p:cNvSpPr txBox="1"/>
          <p:nvPr/>
        </p:nvSpPr>
        <p:spPr>
          <a:xfrm>
            <a:off x="4905169" y="4450689"/>
            <a:ext cx="3308803" cy="923330"/>
          </a:xfrm>
          <a:prstGeom prst="rect">
            <a:avLst/>
          </a:prstGeom>
          <a:noFill/>
        </p:spPr>
        <p:txBody>
          <a:bodyPr wrap="square" rtlCol="0">
            <a:spAutoFit/>
          </a:bodyPr>
          <a:lstStyle/>
          <a:p>
            <a:pPr algn="ctr"/>
            <a:r>
              <a:rPr lang="en-US" i="1" dirty="0"/>
              <a:t>Where</a:t>
            </a:r>
            <a:r>
              <a:rPr lang="en-US" dirty="0"/>
              <a:t> (in what situations) do you tend to be most connected to your values?</a:t>
            </a:r>
          </a:p>
        </p:txBody>
      </p:sp>
    </p:spTree>
    <p:extLst>
      <p:ext uri="{BB962C8B-B14F-4D97-AF65-F5344CB8AC3E}">
        <p14:creationId xmlns:p14="http://schemas.microsoft.com/office/powerpoint/2010/main" val="5109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9" grpId="0"/>
      <p:bldP spid="3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3775861" y="3244334"/>
            <a:ext cx="1563248" cy="353943"/>
          </a:xfrm>
          <a:prstGeom prst="rect">
            <a:avLst/>
          </a:prstGeom>
          <a:noFill/>
        </p:spPr>
        <p:txBody>
          <a:bodyPr wrap="none" rtlCol="0">
            <a:spAutoFit/>
          </a:bodyPr>
          <a:lstStyle/>
          <a:p>
            <a:pPr algn="ctr"/>
            <a:r>
              <a:rPr lang="en-US" sz="1700" dirty="0">
                <a:effectLst>
                  <a:outerShdw blurRad="38100" dist="38100" dir="2700000" algn="tl">
                    <a:srgbClr val="000000">
                      <a:alpha val="43137"/>
                    </a:srgbClr>
                  </a:outerShdw>
                </a:effectLst>
              </a:rPr>
              <a:t>Coordination</a:t>
            </a:r>
          </a:p>
        </p:txBody>
      </p:sp>
      <p:sp>
        <p:nvSpPr>
          <p:cNvPr id="5" name="TextBox 4">
            <a:extLst>
              <a:ext uri="{FF2B5EF4-FFF2-40B4-BE49-F238E27FC236}">
                <a16:creationId xmlns:a16="http://schemas.microsoft.com/office/drawing/2014/main" id="{04C96FCD-D7F1-49D5-9811-AAEDC76D0952}"/>
              </a:ext>
            </a:extLst>
          </p:cNvPr>
          <p:cNvSpPr txBox="1"/>
          <p:nvPr/>
        </p:nvSpPr>
        <p:spPr>
          <a:xfrm>
            <a:off x="730733" y="4470845"/>
            <a:ext cx="3353647" cy="923330"/>
          </a:xfrm>
          <a:prstGeom prst="rect">
            <a:avLst/>
          </a:prstGeom>
          <a:noFill/>
        </p:spPr>
        <p:txBody>
          <a:bodyPr wrap="square" rtlCol="0">
            <a:spAutoFit/>
          </a:bodyPr>
          <a:lstStyle/>
          <a:p>
            <a:pPr algn="ctr"/>
            <a:r>
              <a:rPr lang="en-US" dirty="0"/>
              <a:t>What might any of these hooks </a:t>
            </a:r>
            <a:r>
              <a:rPr lang="en-US" i="1" dirty="0"/>
              <a:t>reveal</a:t>
            </a:r>
            <a:r>
              <a:rPr lang="en-US" dirty="0"/>
              <a:t> that matters to you (that’s important)?</a:t>
            </a:r>
          </a:p>
        </p:txBody>
      </p:sp>
      <p:sp>
        <p:nvSpPr>
          <p:cNvPr id="21" name="TextBox 20">
            <a:extLst>
              <a:ext uri="{FF2B5EF4-FFF2-40B4-BE49-F238E27FC236}">
                <a16:creationId xmlns:a16="http://schemas.microsoft.com/office/drawing/2014/main" id="{67A981C9-769B-4732-B084-174056841C65}"/>
              </a:ext>
            </a:extLst>
          </p:cNvPr>
          <p:cNvSpPr txBox="1"/>
          <p:nvPr/>
        </p:nvSpPr>
        <p:spPr>
          <a:xfrm>
            <a:off x="818545" y="1397688"/>
            <a:ext cx="3178024" cy="923330"/>
          </a:xfrm>
          <a:prstGeom prst="rect">
            <a:avLst/>
          </a:prstGeom>
          <a:noFill/>
        </p:spPr>
        <p:txBody>
          <a:bodyPr wrap="square" rtlCol="0">
            <a:spAutoFit/>
          </a:bodyPr>
          <a:lstStyle/>
          <a:p>
            <a:pPr algn="ctr"/>
            <a:r>
              <a:rPr lang="en-US" dirty="0"/>
              <a:t>Are there any Away moves that </a:t>
            </a:r>
            <a:r>
              <a:rPr lang="en-US" i="1" dirty="0"/>
              <a:t>also</a:t>
            </a:r>
            <a:r>
              <a:rPr lang="en-US" dirty="0"/>
              <a:t> serve as Toward moves at times?</a:t>
            </a:r>
          </a:p>
        </p:txBody>
      </p:sp>
      <p:sp>
        <p:nvSpPr>
          <p:cNvPr id="27" name="TextBox 26">
            <a:extLst>
              <a:ext uri="{FF2B5EF4-FFF2-40B4-BE49-F238E27FC236}">
                <a16:creationId xmlns:a16="http://schemas.microsoft.com/office/drawing/2014/main" id="{CD8C8688-49F9-425B-923F-20ACB0FDED35}"/>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19" name="TextBox 18">
            <a:extLst>
              <a:ext uri="{FF2B5EF4-FFF2-40B4-BE49-F238E27FC236}">
                <a16:creationId xmlns:a16="http://schemas.microsoft.com/office/drawing/2014/main" id="{87FA8768-5877-4535-ADE4-D13CC253328E}"/>
              </a:ext>
            </a:extLst>
          </p:cNvPr>
          <p:cNvSpPr txBox="1"/>
          <p:nvPr/>
        </p:nvSpPr>
        <p:spPr>
          <a:xfrm>
            <a:off x="5011595" y="1397688"/>
            <a:ext cx="3178024" cy="923330"/>
          </a:xfrm>
          <a:prstGeom prst="rect">
            <a:avLst/>
          </a:prstGeom>
          <a:noFill/>
        </p:spPr>
        <p:txBody>
          <a:bodyPr wrap="square" rtlCol="0">
            <a:spAutoFit/>
          </a:bodyPr>
          <a:lstStyle/>
          <a:p>
            <a:pPr algn="ctr"/>
            <a:r>
              <a:rPr lang="en-US" dirty="0"/>
              <a:t>How </a:t>
            </a:r>
            <a:r>
              <a:rPr lang="en-US" i="1" dirty="0"/>
              <a:t>are</a:t>
            </a:r>
            <a:r>
              <a:rPr lang="en-US" dirty="0"/>
              <a:t> these Toward moves meaningful or fulfilling for you?</a:t>
            </a:r>
          </a:p>
        </p:txBody>
      </p:sp>
      <p:sp>
        <p:nvSpPr>
          <p:cNvPr id="20" name="TextBox 19">
            <a:extLst>
              <a:ext uri="{FF2B5EF4-FFF2-40B4-BE49-F238E27FC236}">
                <a16:creationId xmlns:a16="http://schemas.microsoft.com/office/drawing/2014/main" id="{387B7CF4-60D0-41FC-B42B-7899800CE89E}"/>
              </a:ext>
            </a:extLst>
          </p:cNvPr>
          <p:cNvSpPr txBox="1"/>
          <p:nvPr/>
        </p:nvSpPr>
        <p:spPr>
          <a:xfrm>
            <a:off x="4974314" y="4470845"/>
            <a:ext cx="3249244" cy="923330"/>
          </a:xfrm>
          <a:prstGeom prst="rect">
            <a:avLst/>
          </a:prstGeom>
          <a:noFill/>
        </p:spPr>
        <p:txBody>
          <a:bodyPr wrap="square" rtlCol="0">
            <a:spAutoFit/>
          </a:bodyPr>
          <a:lstStyle/>
          <a:p>
            <a:pPr algn="ctr"/>
            <a:r>
              <a:rPr lang="en-US" dirty="0"/>
              <a:t>When considering your values, what vulnerabilities </a:t>
            </a:r>
            <a:r>
              <a:rPr lang="en-US" i="1" dirty="0"/>
              <a:t>show up </a:t>
            </a:r>
            <a:r>
              <a:rPr lang="en-US" dirty="0"/>
              <a:t>for you?</a:t>
            </a:r>
          </a:p>
        </p:txBody>
      </p:sp>
    </p:spTree>
    <p:extLst>
      <p:ext uri="{BB962C8B-B14F-4D97-AF65-F5344CB8AC3E}">
        <p14:creationId xmlns:p14="http://schemas.microsoft.com/office/powerpoint/2010/main" val="283790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9" grpId="0"/>
      <p:bldP spid="2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3860017" y="3244334"/>
            <a:ext cx="1394934"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Distinction</a:t>
            </a:r>
          </a:p>
        </p:txBody>
      </p:sp>
      <p:sp>
        <p:nvSpPr>
          <p:cNvPr id="5" name="TextBox 4">
            <a:extLst>
              <a:ext uri="{FF2B5EF4-FFF2-40B4-BE49-F238E27FC236}">
                <a16:creationId xmlns:a16="http://schemas.microsoft.com/office/drawing/2014/main" id="{04C96FCD-D7F1-49D5-9811-AAEDC76D0952}"/>
              </a:ext>
            </a:extLst>
          </p:cNvPr>
          <p:cNvSpPr txBox="1"/>
          <p:nvPr/>
        </p:nvSpPr>
        <p:spPr>
          <a:xfrm>
            <a:off x="626170" y="4470845"/>
            <a:ext cx="3524789" cy="923330"/>
          </a:xfrm>
          <a:prstGeom prst="rect">
            <a:avLst/>
          </a:prstGeom>
          <a:noFill/>
        </p:spPr>
        <p:txBody>
          <a:bodyPr wrap="square" rtlCol="0">
            <a:spAutoFit/>
          </a:bodyPr>
          <a:lstStyle/>
          <a:p>
            <a:pPr algn="ctr"/>
            <a:r>
              <a:rPr lang="en-US" dirty="0"/>
              <a:t>If these hooks were </a:t>
            </a:r>
            <a:r>
              <a:rPr lang="en-US" i="1" dirty="0"/>
              <a:t>no</a:t>
            </a:r>
            <a:r>
              <a:rPr lang="en-US" dirty="0"/>
              <a:t> longer a problem, what would you be doing with your time?</a:t>
            </a:r>
          </a:p>
        </p:txBody>
      </p:sp>
      <p:sp>
        <p:nvSpPr>
          <p:cNvPr id="21" name="TextBox 20">
            <a:extLst>
              <a:ext uri="{FF2B5EF4-FFF2-40B4-BE49-F238E27FC236}">
                <a16:creationId xmlns:a16="http://schemas.microsoft.com/office/drawing/2014/main" id="{67A981C9-769B-4732-B084-174056841C65}"/>
              </a:ext>
            </a:extLst>
          </p:cNvPr>
          <p:cNvSpPr txBox="1"/>
          <p:nvPr/>
        </p:nvSpPr>
        <p:spPr>
          <a:xfrm>
            <a:off x="818545" y="1397688"/>
            <a:ext cx="3178024" cy="923330"/>
          </a:xfrm>
          <a:prstGeom prst="rect">
            <a:avLst/>
          </a:prstGeom>
          <a:noFill/>
        </p:spPr>
        <p:txBody>
          <a:bodyPr wrap="square" rtlCol="0">
            <a:spAutoFit/>
          </a:bodyPr>
          <a:lstStyle/>
          <a:p>
            <a:pPr algn="ctr"/>
            <a:r>
              <a:rPr lang="en-US" dirty="0"/>
              <a:t>Are there any Away moves that </a:t>
            </a:r>
            <a:r>
              <a:rPr lang="en-US" i="1" dirty="0"/>
              <a:t>don’t </a:t>
            </a:r>
            <a:r>
              <a:rPr lang="en-US" dirty="0"/>
              <a:t>have costs in the long run?</a:t>
            </a:r>
          </a:p>
        </p:txBody>
      </p:sp>
      <p:sp>
        <p:nvSpPr>
          <p:cNvPr id="27" name="TextBox 26">
            <a:extLst>
              <a:ext uri="{FF2B5EF4-FFF2-40B4-BE49-F238E27FC236}">
                <a16:creationId xmlns:a16="http://schemas.microsoft.com/office/drawing/2014/main" id="{CD8C8688-49F9-425B-923F-20ACB0FDED35}"/>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19" name="TextBox 18">
            <a:extLst>
              <a:ext uri="{FF2B5EF4-FFF2-40B4-BE49-F238E27FC236}">
                <a16:creationId xmlns:a16="http://schemas.microsoft.com/office/drawing/2014/main" id="{87FA8768-5877-4535-ADE4-D13CC253328E}"/>
              </a:ext>
            </a:extLst>
          </p:cNvPr>
          <p:cNvSpPr txBox="1"/>
          <p:nvPr/>
        </p:nvSpPr>
        <p:spPr>
          <a:xfrm>
            <a:off x="5009924" y="1265818"/>
            <a:ext cx="3178024" cy="1200329"/>
          </a:xfrm>
          <a:prstGeom prst="rect">
            <a:avLst/>
          </a:prstGeom>
          <a:noFill/>
        </p:spPr>
        <p:txBody>
          <a:bodyPr wrap="square" rtlCol="0">
            <a:spAutoFit/>
          </a:bodyPr>
          <a:lstStyle/>
          <a:p>
            <a:pPr algn="ctr"/>
            <a:r>
              <a:rPr lang="en-US" dirty="0"/>
              <a:t>What do you do that brings meaning to your life when you’re </a:t>
            </a:r>
            <a:r>
              <a:rPr lang="en-US" i="1" dirty="0"/>
              <a:t>not</a:t>
            </a:r>
            <a:r>
              <a:rPr lang="en-US" dirty="0"/>
              <a:t> struggling with hooks?</a:t>
            </a:r>
          </a:p>
        </p:txBody>
      </p:sp>
      <p:sp>
        <p:nvSpPr>
          <p:cNvPr id="20" name="TextBox 19">
            <a:extLst>
              <a:ext uri="{FF2B5EF4-FFF2-40B4-BE49-F238E27FC236}">
                <a16:creationId xmlns:a16="http://schemas.microsoft.com/office/drawing/2014/main" id="{387B7CF4-60D0-41FC-B42B-7899800CE89E}"/>
              </a:ext>
            </a:extLst>
          </p:cNvPr>
          <p:cNvSpPr txBox="1"/>
          <p:nvPr/>
        </p:nvSpPr>
        <p:spPr>
          <a:xfrm>
            <a:off x="4974314" y="4470845"/>
            <a:ext cx="3249244" cy="923330"/>
          </a:xfrm>
          <a:prstGeom prst="rect">
            <a:avLst/>
          </a:prstGeom>
          <a:noFill/>
        </p:spPr>
        <p:txBody>
          <a:bodyPr wrap="square" rtlCol="0">
            <a:spAutoFit/>
          </a:bodyPr>
          <a:lstStyle/>
          <a:p>
            <a:pPr algn="ctr"/>
            <a:r>
              <a:rPr lang="en-US" dirty="0"/>
              <a:t>What is your life like when you’re </a:t>
            </a:r>
            <a:r>
              <a:rPr lang="en-US" i="1" dirty="0"/>
              <a:t>not</a:t>
            </a:r>
            <a:r>
              <a:rPr lang="en-US" dirty="0"/>
              <a:t> in touch with what matters to you?</a:t>
            </a:r>
          </a:p>
        </p:txBody>
      </p:sp>
    </p:spTree>
    <p:extLst>
      <p:ext uri="{BB962C8B-B14F-4D97-AF65-F5344CB8AC3E}">
        <p14:creationId xmlns:p14="http://schemas.microsoft.com/office/powerpoint/2010/main" val="275708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9" grpId="0"/>
      <p:bldP spid="2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3788685" y="3244334"/>
            <a:ext cx="1537600"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Comparison</a:t>
            </a:r>
          </a:p>
        </p:txBody>
      </p:sp>
      <p:sp>
        <p:nvSpPr>
          <p:cNvPr id="18" name="TextBox 17">
            <a:extLst>
              <a:ext uri="{FF2B5EF4-FFF2-40B4-BE49-F238E27FC236}">
                <a16:creationId xmlns:a16="http://schemas.microsoft.com/office/drawing/2014/main" id="{847DB927-ED8E-48DE-9848-F43D6E09D185}"/>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5" name="TextBox 4">
            <a:extLst>
              <a:ext uri="{FF2B5EF4-FFF2-40B4-BE49-F238E27FC236}">
                <a16:creationId xmlns:a16="http://schemas.microsoft.com/office/drawing/2014/main" id="{04C96FCD-D7F1-49D5-9811-AAEDC76D0952}"/>
              </a:ext>
            </a:extLst>
          </p:cNvPr>
          <p:cNvSpPr txBox="1"/>
          <p:nvPr/>
        </p:nvSpPr>
        <p:spPr>
          <a:xfrm>
            <a:off x="4912183" y="1301307"/>
            <a:ext cx="3309136" cy="923330"/>
          </a:xfrm>
          <a:prstGeom prst="rect">
            <a:avLst/>
          </a:prstGeom>
          <a:noFill/>
        </p:spPr>
        <p:txBody>
          <a:bodyPr wrap="square" rtlCol="0">
            <a:spAutoFit/>
          </a:bodyPr>
          <a:lstStyle/>
          <a:p>
            <a:pPr algn="ctr"/>
            <a:r>
              <a:rPr lang="en-US" dirty="0"/>
              <a:t>Are you generally </a:t>
            </a:r>
            <a:r>
              <a:rPr lang="en-US" i="1" dirty="0"/>
              <a:t>more</a:t>
            </a:r>
            <a:r>
              <a:rPr lang="en-US" dirty="0"/>
              <a:t> present during your Outer or your Inner experiences?</a:t>
            </a:r>
          </a:p>
        </p:txBody>
      </p:sp>
      <p:sp>
        <p:nvSpPr>
          <p:cNvPr id="21" name="TextBox 20">
            <a:extLst>
              <a:ext uri="{FF2B5EF4-FFF2-40B4-BE49-F238E27FC236}">
                <a16:creationId xmlns:a16="http://schemas.microsoft.com/office/drawing/2014/main" id="{67A981C9-769B-4732-B084-174056841C65}"/>
              </a:ext>
            </a:extLst>
          </p:cNvPr>
          <p:cNvSpPr txBox="1"/>
          <p:nvPr/>
        </p:nvSpPr>
        <p:spPr>
          <a:xfrm>
            <a:off x="729535" y="1300092"/>
            <a:ext cx="3356044" cy="923330"/>
          </a:xfrm>
          <a:prstGeom prst="rect">
            <a:avLst/>
          </a:prstGeom>
          <a:noFill/>
        </p:spPr>
        <p:txBody>
          <a:bodyPr wrap="square" rtlCol="0">
            <a:spAutoFit/>
          </a:bodyPr>
          <a:lstStyle/>
          <a:p>
            <a:pPr algn="ctr"/>
            <a:r>
              <a:rPr lang="en-US" i="1" dirty="0"/>
              <a:t>Which</a:t>
            </a:r>
            <a:r>
              <a:rPr lang="en-US" dirty="0"/>
              <a:t> moves bring </a:t>
            </a:r>
            <a:r>
              <a:rPr lang="en-US" i="1" dirty="0"/>
              <a:t>more</a:t>
            </a:r>
            <a:r>
              <a:rPr lang="en-US" dirty="0"/>
              <a:t> meaning and fulfillment into your life - Away or Toward?</a:t>
            </a:r>
          </a:p>
        </p:txBody>
      </p:sp>
      <p:sp>
        <p:nvSpPr>
          <p:cNvPr id="19" name="TextBox 18">
            <a:extLst>
              <a:ext uri="{FF2B5EF4-FFF2-40B4-BE49-F238E27FC236}">
                <a16:creationId xmlns:a16="http://schemas.microsoft.com/office/drawing/2014/main" id="{6474FB86-130E-4DBF-B82E-8015A04985F5}"/>
              </a:ext>
            </a:extLst>
          </p:cNvPr>
          <p:cNvSpPr txBox="1"/>
          <p:nvPr/>
        </p:nvSpPr>
        <p:spPr>
          <a:xfrm>
            <a:off x="4964003" y="4570550"/>
            <a:ext cx="3356044" cy="923330"/>
          </a:xfrm>
          <a:prstGeom prst="rect">
            <a:avLst/>
          </a:prstGeom>
          <a:noFill/>
        </p:spPr>
        <p:txBody>
          <a:bodyPr wrap="square" rtlCol="0">
            <a:spAutoFit/>
          </a:bodyPr>
          <a:lstStyle/>
          <a:p>
            <a:pPr algn="ctr"/>
            <a:r>
              <a:rPr lang="en-US" i="1" dirty="0"/>
              <a:t>Which</a:t>
            </a:r>
            <a:r>
              <a:rPr lang="en-US" dirty="0"/>
              <a:t> values are </a:t>
            </a:r>
            <a:r>
              <a:rPr lang="en-US" i="1" dirty="0"/>
              <a:t>most</a:t>
            </a:r>
            <a:r>
              <a:rPr lang="en-US" dirty="0"/>
              <a:t> dear to your heart?  </a:t>
            </a:r>
            <a:r>
              <a:rPr lang="en-US" i="1" dirty="0"/>
              <a:t>Which</a:t>
            </a:r>
            <a:r>
              <a:rPr lang="en-US" dirty="0"/>
              <a:t> ones are </a:t>
            </a:r>
            <a:r>
              <a:rPr lang="en-US" i="1" dirty="0"/>
              <a:t>not as </a:t>
            </a:r>
            <a:r>
              <a:rPr lang="en-US" dirty="0"/>
              <a:t>important?</a:t>
            </a:r>
          </a:p>
        </p:txBody>
      </p:sp>
      <p:sp>
        <p:nvSpPr>
          <p:cNvPr id="20" name="TextBox 19">
            <a:extLst>
              <a:ext uri="{FF2B5EF4-FFF2-40B4-BE49-F238E27FC236}">
                <a16:creationId xmlns:a16="http://schemas.microsoft.com/office/drawing/2014/main" id="{558CF266-FB86-49CE-945E-265467F664CB}"/>
              </a:ext>
            </a:extLst>
          </p:cNvPr>
          <p:cNvSpPr txBox="1"/>
          <p:nvPr/>
        </p:nvSpPr>
        <p:spPr>
          <a:xfrm>
            <a:off x="729534" y="4570550"/>
            <a:ext cx="3421425" cy="923330"/>
          </a:xfrm>
          <a:prstGeom prst="rect">
            <a:avLst/>
          </a:prstGeom>
          <a:noFill/>
        </p:spPr>
        <p:txBody>
          <a:bodyPr wrap="square" rtlCol="0">
            <a:spAutoFit/>
          </a:bodyPr>
          <a:lstStyle/>
          <a:p>
            <a:pPr algn="ctr"/>
            <a:r>
              <a:rPr lang="en-US" i="1" dirty="0"/>
              <a:t>Which</a:t>
            </a:r>
            <a:r>
              <a:rPr lang="en-US" dirty="0"/>
              <a:t> hook(s) tend to push you around the </a:t>
            </a:r>
            <a:r>
              <a:rPr lang="en-US" i="1" dirty="0"/>
              <a:t>most?  Which</a:t>
            </a:r>
            <a:r>
              <a:rPr lang="en-US" dirty="0"/>
              <a:t> are you able to hold </a:t>
            </a:r>
            <a:r>
              <a:rPr lang="en-US" i="1" dirty="0"/>
              <a:t>lightly?</a:t>
            </a:r>
          </a:p>
        </p:txBody>
      </p:sp>
    </p:spTree>
    <p:extLst>
      <p:ext uri="{BB962C8B-B14F-4D97-AF65-F5344CB8AC3E}">
        <p14:creationId xmlns:p14="http://schemas.microsoft.com/office/powerpoint/2010/main" val="146832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9" grpId="0"/>
      <p:bldP spid="2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3819944" y="3244334"/>
            <a:ext cx="1475084"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Conditional</a:t>
            </a:r>
          </a:p>
        </p:txBody>
      </p:sp>
      <p:sp>
        <p:nvSpPr>
          <p:cNvPr id="5" name="TextBox 4">
            <a:extLst>
              <a:ext uri="{FF2B5EF4-FFF2-40B4-BE49-F238E27FC236}">
                <a16:creationId xmlns:a16="http://schemas.microsoft.com/office/drawing/2014/main" id="{04C96FCD-D7F1-49D5-9811-AAEDC76D0952}"/>
              </a:ext>
            </a:extLst>
          </p:cNvPr>
          <p:cNvSpPr txBox="1"/>
          <p:nvPr/>
        </p:nvSpPr>
        <p:spPr>
          <a:xfrm>
            <a:off x="763572" y="4450690"/>
            <a:ext cx="3308803" cy="1200329"/>
          </a:xfrm>
          <a:prstGeom prst="rect">
            <a:avLst/>
          </a:prstGeom>
          <a:noFill/>
        </p:spPr>
        <p:txBody>
          <a:bodyPr wrap="square" rtlCol="0">
            <a:spAutoFit/>
          </a:bodyPr>
          <a:lstStyle/>
          <a:p>
            <a:pPr algn="ctr"/>
            <a:r>
              <a:rPr lang="en-US" i="1" dirty="0"/>
              <a:t>If</a:t>
            </a:r>
            <a:r>
              <a:rPr lang="en-US" dirty="0"/>
              <a:t> you could make room for these hooks, </a:t>
            </a:r>
            <a:r>
              <a:rPr lang="en-US" i="1" dirty="0"/>
              <a:t>what</a:t>
            </a:r>
            <a:r>
              <a:rPr lang="en-US" dirty="0"/>
              <a:t> would that allow you to do that matters in your life?</a:t>
            </a:r>
          </a:p>
        </p:txBody>
      </p:sp>
      <p:sp>
        <p:nvSpPr>
          <p:cNvPr id="21" name="TextBox 20">
            <a:extLst>
              <a:ext uri="{FF2B5EF4-FFF2-40B4-BE49-F238E27FC236}">
                <a16:creationId xmlns:a16="http://schemas.microsoft.com/office/drawing/2014/main" id="{67A981C9-769B-4732-B084-174056841C65}"/>
              </a:ext>
            </a:extLst>
          </p:cNvPr>
          <p:cNvSpPr txBox="1"/>
          <p:nvPr/>
        </p:nvSpPr>
        <p:spPr>
          <a:xfrm>
            <a:off x="616855" y="1318736"/>
            <a:ext cx="3597730" cy="923330"/>
          </a:xfrm>
          <a:prstGeom prst="rect">
            <a:avLst/>
          </a:prstGeom>
          <a:noFill/>
        </p:spPr>
        <p:txBody>
          <a:bodyPr wrap="square" rtlCol="0">
            <a:spAutoFit/>
          </a:bodyPr>
          <a:lstStyle/>
          <a:p>
            <a:pPr algn="ctr"/>
            <a:r>
              <a:rPr lang="en-US" dirty="0"/>
              <a:t>What</a:t>
            </a:r>
            <a:r>
              <a:rPr lang="en-US" i="1" dirty="0"/>
              <a:t> effects</a:t>
            </a:r>
            <a:r>
              <a:rPr lang="en-US" dirty="0"/>
              <a:t> (payoffs/costs) have these Away moves had on you and your life?</a:t>
            </a:r>
          </a:p>
        </p:txBody>
      </p:sp>
      <p:sp>
        <p:nvSpPr>
          <p:cNvPr id="27" name="TextBox 26">
            <a:extLst>
              <a:ext uri="{FF2B5EF4-FFF2-40B4-BE49-F238E27FC236}">
                <a16:creationId xmlns:a16="http://schemas.microsoft.com/office/drawing/2014/main" id="{6633B738-488C-48FA-A8BD-052FEF732EBF}"/>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19" name="TextBox 18">
            <a:extLst>
              <a:ext uri="{FF2B5EF4-FFF2-40B4-BE49-F238E27FC236}">
                <a16:creationId xmlns:a16="http://schemas.microsoft.com/office/drawing/2014/main" id="{77A8535E-06CA-4C0C-BFF7-9C0A3AF383E0}"/>
              </a:ext>
            </a:extLst>
          </p:cNvPr>
          <p:cNvSpPr txBox="1"/>
          <p:nvPr/>
        </p:nvSpPr>
        <p:spPr>
          <a:xfrm>
            <a:off x="4947171" y="1318736"/>
            <a:ext cx="3438935" cy="923330"/>
          </a:xfrm>
          <a:prstGeom prst="rect">
            <a:avLst/>
          </a:prstGeom>
          <a:noFill/>
        </p:spPr>
        <p:txBody>
          <a:bodyPr wrap="square" rtlCol="0">
            <a:spAutoFit/>
          </a:bodyPr>
          <a:lstStyle/>
          <a:p>
            <a:pPr algn="ctr"/>
            <a:r>
              <a:rPr lang="en-US" dirty="0"/>
              <a:t>What</a:t>
            </a:r>
            <a:r>
              <a:rPr lang="en-US" i="1" dirty="0"/>
              <a:t> effects </a:t>
            </a:r>
            <a:r>
              <a:rPr lang="en-US" dirty="0"/>
              <a:t>might these Toward moves have on you and your life?</a:t>
            </a:r>
          </a:p>
        </p:txBody>
      </p:sp>
      <p:sp>
        <p:nvSpPr>
          <p:cNvPr id="31" name="TextBox 30">
            <a:extLst>
              <a:ext uri="{FF2B5EF4-FFF2-40B4-BE49-F238E27FC236}">
                <a16:creationId xmlns:a16="http://schemas.microsoft.com/office/drawing/2014/main" id="{FF1B79EF-96CC-4899-A392-A77609434CEC}"/>
              </a:ext>
            </a:extLst>
          </p:cNvPr>
          <p:cNvSpPr txBox="1"/>
          <p:nvPr/>
        </p:nvSpPr>
        <p:spPr>
          <a:xfrm>
            <a:off x="4923459" y="4589189"/>
            <a:ext cx="3308803" cy="923330"/>
          </a:xfrm>
          <a:prstGeom prst="rect">
            <a:avLst/>
          </a:prstGeom>
          <a:noFill/>
        </p:spPr>
        <p:txBody>
          <a:bodyPr wrap="square" rtlCol="0">
            <a:spAutoFit/>
          </a:bodyPr>
          <a:lstStyle/>
          <a:p>
            <a:pPr algn="ctr"/>
            <a:r>
              <a:rPr lang="en-US" i="1" dirty="0"/>
              <a:t>If</a:t>
            </a:r>
            <a:r>
              <a:rPr lang="en-US" dirty="0"/>
              <a:t> you were connected with these values, how might that influence your choices?</a:t>
            </a:r>
          </a:p>
        </p:txBody>
      </p:sp>
    </p:spTree>
    <p:extLst>
      <p:ext uri="{BB962C8B-B14F-4D97-AF65-F5344CB8AC3E}">
        <p14:creationId xmlns:p14="http://schemas.microsoft.com/office/powerpoint/2010/main" val="190008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9"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7087022"/>
              </p:ext>
            </p:extLst>
          </p:nvPr>
        </p:nvGraphicFramePr>
        <p:xfrm>
          <a:off x="1520007" y="18150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91359" y="5979651"/>
            <a:ext cx="7353295" cy="738664"/>
          </a:xfrm>
          <a:prstGeom prst="rect">
            <a:avLst/>
          </a:prstGeom>
          <a:noFill/>
        </p:spPr>
        <p:txBody>
          <a:bodyPr wrap="none" rtlCol="0">
            <a:spAutoFit/>
          </a:bodyPr>
          <a:lstStyle/>
          <a:p>
            <a:r>
              <a:rPr lang="en-US" sz="2400" dirty="0"/>
              <a:t>Knowing </a:t>
            </a:r>
            <a:r>
              <a:rPr lang="en-US" sz="2400" b="1" dirty="0"/>
              <a:t>A</a:t>
            </a:r>
            <a:r>
              <a:rPr lang="en-US" sz="2400" dirty="0"/>
              <a:t> and </a:t>
            </a:r>
            <a:r>
              <a:rPr lang="en-US" sz="2400" b="1" dirty="0"/>
              <a:t>C</a:t>
            </a:r>
            <a:r>
              <a:rPr lang="en-US" sz="2400" dirty="0"/>
              <a:t> (context) tells us function of </a:t>
            </a:r>
            <a:r>
              <a:rPr lang="en-US" sz="2400" b="1" dirty="0"/>
              <a:t>B</a:t>
            </a:r>
          </a:p>
          <a:p>
            <a:endParaRPr lang="en-US" dirty="0"/>
          </a:p>
        </p:txBody>
      </p:sp>
      <p:sp>
        <p:nvSpPr>
          <p:cNvPr id="9" name="Title 8"/>
          <p:cNvSpPr>
            <a:spLocks noGrp="1"/>
          </p:cNvSpPr>
          <p:nvPr>
            <p:ph type="title"/>
          </p:nvPr>
        </p:nvSpPr>
        <p:spPr>
          <a:xfrm>
            <a:off x="614149" y="609601"/>
            <a:ext cx="7956645" cy="1326321"/>
          </a:xfrm>
        </p:spPr>
        <p:txBody>
          <a:bodyPr>
            <a:normAutofit/>
          </a:bodyPr>
          <a:lstStyle/>
          <a:p>
            <a:r>
              <a:rPr lang="en-US" dirty="0" err="1"/>
              <a:t>Abc</a:t>
            </a:r>
            <a:r>
              <a:rPr lang="en-US" dirty="0"/>
              <a:t> Analysis</a:t>
            </a:r>
          </a:p>
        </p:txBody>
      </p:sp>
    </p:spTree>
    <p:extLst>
      <p:ext uri="{BB962C8B-B14F-4D97-AF65-F5344CB8AC3E}">
        <p14:creationId xmlns:p14="http://schemas.microsoft.com/office/powerpoint/2010/main" val="41948560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3802311" y="3244334"/>
            <a:ext cx="1510350"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Hierarchical</a:t>
            </a:r>
          </a:p>
        </p:txBody>
      </p:sp>
      <p:sp>
        <p:nvSpPr>
          <p:cNvPr id="5" name="TextBox 4">
            <a:extLst>
              <a:ext uri="{FF2B5EF4-FFF2-40B4-BE49-F238E27FC236}">
                <a16:creationId xmlns:a16="http://schemas.microsoft.com/office/drawing/2014/main" id="{04C96FCD-D7F1-49D5-9811-AAEDC76D0952}"/>
              </a:ext>
            </a:extLst>
          </p:cNvPr>
          <p:cNvSpPr txBox="1"/>
          <p:nvPr/>
        </p:nvSpPr>
        <p:spPr>
          <a:xfrm>
            <a:off x="730733" y="4470845"/>
            <a:ext cx="3353647" cy="923330"/>
          </a:xfrm>
          <a:prstGeom prst="rect">
            <a:avLst/>
          </a:prstGeom>
          <a:noFill/>
        </p:spPr>
        <p:txBody>
          <a:bodyPr wrap="square" rtlCol="0">
            <a:spAutoFit/>
          </a:bodyPr>
          <a:lstStyle/>
          <a:p>
            <a:pPr algn="ctr"/>
            <a:r>
              <a:rPr lang="en-US" dirty="0"/>
              <a:t>How could you </a:t>
            </a:r>
            <a:r>
              <a:rPr lang="en-US" i="1" dirty="0"/>
              <a:t>use</a:t>
            </a:r>
            <a:r>
              <a:rPr lang="en-US" dirty="0"/>
              <a:t> any of these hooks to </a:t>
            </a:r>
            <a:r>
              <a:rPr lang="en-US" i="1" dirty="0"/>
              <a:t>enrich</a:t>
            </a:r>
            <a:r>
              <a:rPr lang="en-US" dirty="0"/>
              <a:t> your life in some way?</a:t>
            </a:r>
          </a:p>
        </p:txBody>
      </p:sp>
      <p:sp>
        <p:nvSpPr>
          <p:cNvPr id="21" name="TextBox 20">
            <a:extLst>
              <a:ext uri="{FF2B5EF4-FFF2-40B4-BE49-F238E27FC236}">
                <a16:creationId xmlns:a16="http://schemas.microsoft.com/office/drawing/2014/main" id="{67A981C9-769B-4732-B084-174056841C65}"/>
              </a:ext>
            </a:extLst>
          </p:cNvPr>
          <p:cNvSpPr txBox="1"/>
          <p:nvPr/>
        </p:nvSpPr>
        <p:spPr>
          <a:xfrm>
            <a:off x="818545" y="1397688"/>
            <a:ext cx="3178024" cy="923330"/>
          </a:xfrm>
          <a:prstGeom prst="rect">
            <a:avLst/>
          </a:prstGeom>
          <a:noFill/>
        </p:spPr>
        <p:txBody>
          <a:bodyPr wrap="square" rtlCol="0">
            <a:spAutoFit/>
          </a:bodyPr>
          <a:lstStyle/>
          <a:p>
            <a:pPr algn="ctr"/>
            <a:r>
              <a:rPr lang="en-US" dirty="0"/>
              <a:t>What </a:t>
            </a:r>
            <a:r>
              <a:rPr lang="en-US" i="1" dirty="0"/>
              <a:t>overarching</a:t>
            </a:r>
            <a:r>
              <a:rPr lang="en-US" dirty="0"/>
              <a:t> lesson may these Away moves have to offer?</a:t>
            </a:r>
          </a:p>
        </p:txBody>
      </p:sp>
      <p:sp>
        <p:nvSpPr>
          <p:cNvPr id="27" name="TextBox 26">
            <a:extLst>
              <a:ext uri="{FF2B5EF4-FFF2-40B4-BE49-F238E27FC236}">
                <a16:creationId xmlns:a16="http://schemas.microsoft.com/office/drawing/2014/main" id="{CD8C8688-49F9-425B-923F-20ACB0FDED35}"/>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19" name="TextBox 18">
            <a:extLst>
              <a:ext uri="{FF2B5EF4-FFF2-40B4-BE49-F238E27FC236}">
                <a16:creationId xmlns:a16="http://schemas.microsoft.com/office/drawing/2014/main" id="{87FA8768-5877-4535-ADE4-D13CC253328E}"/>
              </a:ext>
            </a:extLst>
          </p:cNvPr>
          <p:cNvSpPr txBox="1"/>
          <p:nvPr/>
        </p:nvSpPr>
        <p:spPr>
          <a:xfrm>
            <a:off x="5011595" y="1397688"/>
            <a:ext cx="3178024" cy="923330"/>
          </a:xfrm>
          <a:prstGeom prst="rect">
            <a:avLst/>
          </a:prstGeom>
          <a:noFill/>
        </p:spPr>
        <p:txBody>
          <a:bodyPr wrap="square" rtlCol="0">
            <a:spAutoFit/>
          </a:bodyPr>
          <a:lstStyle/>
          <a:p>
            <a:pPr algn="ctr"/>
            <a:r>
              <a:rPr lang="en-US" dirty="0"/>
              <a:t>What would doing these Toward moves be </a:t>
            </a:r>
            <a:r>
              <a:rPr lang="en-US" i="1" dirty="0"/>
              <a:t>in</a:t>
            </a:r>
            <a:r>
              <a:rPr lang="en-US" dirty="0"/>
              <a:t> the </a:t>
            </a:r>
            <a:r>
              <a:rPr lang="en-US" i="1" dirty="0"/>
              <a:t>service</a:t>
            </a:r>
            <a:r>
              <a:rPr lang="en-US" dirty="0"/>
              <a:t> of?</a:t>
            </a:r>
          </a:p>
        </p:txBody>
      </p:sp>
      <p:sp>
        <p:nvSpPr>
          <p:cNvPr id="20" name="TextBox 19">
            <a:extLst>
              <a:ext uri="{FF2B5EF4-FFF2-40B4-BE49-F238E27FC236}">
                <a16:creationId xmlns:a16="http://schemas.microsoft.com/office/drawing/2014/main" id="{387B7CF4-60D0-41FC-B42B-7899800CE89E}"/>
              </a:ext>
            </a:extLst>
          </p:cNvPr>
          <p:cNvSpPr txBox="1"/>
          <p:nvPr/>
        </p:nvSpPr>
        <p:spPr>
          <a:xfrm>
            <a:off x="4974314" y="4470845"/>
            <a:ext cx="3249244" cy="923330"/>
          </a:xfrm>
          <a:prstGeom prst="rect">
            <a:avLst/>
          </a:prstGeom>
          <a:noFill/>
        </p:spPr>
        <p:txBody>
          <a:bodyPr wrap="square" rtlCol="0">
            <a:spAutoFit/>
          </a:bodyPr>
          <a:lstStyle/>
          <a:p>
            <a:pPr algn="ctr"/>
            <a:r>
              <a:rPr lang="en-US" dirty="0"/>
              <a:t>What areas of your life (love, work, play, health) are these values a </a:t>
            </a:r>
            <a:r>
              <a:rPr lang="en-US" i="1" dirty="0"/>
              <a:t>part of?</a:t>
            </a:r>
          </a:p>
        </p:txBody>
      </p:sp>
    </p:spTree>
    <p:extLst>
      <p:ext uri="{BB962C8B-B14F-4D97-AF65-F5344CB8AC3E}">
        <p14:creationId xmlns:p14="http://schemas.microsoft.com/office/powerpoint/2010/main" val="256908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9" grpId="0"/>
      <p:bldP spid="2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1685" y="2743200"/>
            <a:ext cx="1371600"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cxnSp>
        <p:nvCxnSpPr>
          <p:cNvPr id="6" name="Straight Arrow Connector 5"/>
          <p:cNvCxnSpPr>
            <a:stCxn id="4" idx="6"/>
          </p:cNvCxnSpPr>
          <p:nvPr/>
        </p:nvCxnSpPr>
        <p:spPr>
          <a:xfrm>
            <a:off x="5243285" y="3429000"/>
            <a:ext cx="3058886" cy="0"/>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4" idx="2"/>
          </p:cNvCxnSpPr>
          <p:nvPr/>
        </p:nvCxnSpPr>
        <p:spPr>
          <a:xfrm flipH="1">
            <a:off x="943429" y="3429000"/>
            <a:ext cx="2928256" cy="0"/>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4" idx="0"/>
          </p:cNvCxnSpPr>
          <p:nvPr/>
        </p:nvCxnSpPr>
        <p:spPr>
          <a:xfrm flipV="1">
            <a:off x="4557485" y="682171"/>
            <a:ext cx="0" cy="206102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endCxn id="4" idx="4"/>
          </p:cNvCxnSpPr>
          <p:nvPr/>
        </p:nvCxnSpPr>
        <p:spPr>
          <a:xfrm flipV="1">
            <a:off x="4557485" y="4114800"/>
            <a:ext cx="0" cy="2111830"/>
          </a:xfrm>
          <a:prstGeom prst="line">
            <a:avLst/>
          </a:prstGeom>
          <a:ln w="57150">
            <a:solidFill>
              <a:schemeClr val="accent1"/>
            </a:solidFill>
            <a:prstDash val="solid"/>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7296910" y="2930239"/>
            <a:ext cx="1019831" cy="369332"/>
          </a:xfrm>
          <a:prstGeom prst="rect">
            <a:avLst/>
          </a:prstGeom>
          <a:noFill/>
        </p:spPr>
        <p:txBody>
          <a:bodyPr wrap="none" rtlCol="0">
            <a:spAutoFit/>
          </a:bodyPr>
          <a:lstStyle/>
          <a:p>
            <a:r>
              <a:rPr lang="en-US" b="1" dirty="0"/>
              <a:t>Toward</a:t>
            </a:r>
          </a:p>
        </p:txBody>
      </p:sp>
      <p:sp>
        <p:nvSpPr>
          <p:cNvPr id="23" name="TextBox 22"/>
          <p:cNvSpPr txBox="1"/>
          <p:nvPr/>
        </p:nvSpPr>
        <p:spPr>
          <a:xfrm>
            <a:off x="946729" y="2901434"/>
            <a:ext cx="765466" cy="369332"/>
          </a:xfrm>
          <a:prstGeom prst="rect">
            <a:avLst/>
          </a:prstGeom>
          <a:noFill/>
        </p:spPr>
        <p:txBody>
          <a:bodyPr wrap="none" rtlCol="0">
            <a:spAutoFit/>
          </a:bodyPr>
          <a:lstStyle/>
          <a:p>
            <a:r>
              <a:rPr lang="en-US" b="1" dirty="0"/>
              <a:t>Away</a:t>
            </a:r>
          </a:p>
        </p:txBody>
      </p:sp>
      <p:sp>
        <p:nvSpPr>
          <p:cNvPr id="24" name="TextBox 23"/>
          <p:cNvSpPr txBox="1"/>
          <p:nvPr/>
        </p:nvSpPr>
        <p:spPr>
          <a:xfrm>
            <a:off x="4150960" y="252748"/>
            <a:ext cx="813043" cy="369332"/>
          </a:xfrm>
          <a:prstGeom prst="rect">
            <a:avLst/>
          </a:prstGeom>
          <a:noFill/>
        </p:spPr>
        <p:txBody>
          <a:bodyPr wrap="none" rtlCol="0">
            <a:spAutoFit/>
          </a:bodyPr>
          <a:lstStyle/>
          <a:p>
            <a:pPr algn="ctr"/>
            <a:r>
              <a:rPr lang="en-US" b="1" dirty="0"/>
              <a:t>Outer</a:t>
            </a:r>
          </a:p>
        </p:txBody>
      </p:sp>
      <p:sp>
        <p:nvSpPr>
          <p:cNvPr id="25" name="TextBox 24"/>
          <p:cNvSpPr txBox="1"/>
          <p:nvPr/>
        </p:nvSpPr>
        <p:spPr>
          <a:xfrm>
            <a:off x="4167790" y="6181578"/>
            <a:ext cx="779381" cy="369332"/>
          </a:xfrm>
          <a:prstGeom prst="rect">
            <a:avLst/>
          </a:prstGeom>
          <a:noFill/>
        </p:spPr>
        <p:txBody>
          <a:bodyPr wrap="none" rtlCol="0">
            <a:spAutoFit/>
          </a:bodyPr>
          <a:lstStyle/>
          <a:p>
            <a:pPr algn="ctr"/>
            <a:r>
              <a:rPr lang="en-US" b="1" dirty="0"/>
              <a:t>Inner</a:t>
            </a:r>
          </a:p>
        </p:txBody>
      </p:sp>
      <p:sp>
        <p:nvSpPr>
          <p:cNvPr id="26" name="TextBox 25"/>
          <p:cNvSpPr txBox="1"/>
          <p:nvPr/>
        </p:nvSpPr>
        <p:spPr>
          <a:xfrm>
            <a:off x="174173" y="160415"/>
            <a:ext cx="1899879"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ACT Matrix</a:t>
            </a:r>
          </a:p>
        </p:txBody>
      </p:sp>
      <p:sp>
        <p:nvSpPr>
          <p:cNvPr id="28" name="TextBox 27"/>
          <p:cNvSpPr txBox="1"/>
          <p:nvPr/>
        </p:nvSpPr>
        <p:spPr>
          <a:xfrm>
            <a:off x="0" y="6473965"/>
            <a:ext cx="3228769" cy="246221"/>
          </a:xfrm>
          <a:prstGeom prst="rect">
            <a:avLst/>
          </a:prstGeom>
          <a:noFill/>
        </p:spPr>
        <p:txBody>
          <a:bodyPr wrap="none" rtlCol="0">
            <a:spAutoFit/>
          </a:bodyPr>
          <a:lstStyle/>
          <a:p>
            <a:r>
              <a:rPr lang="en-US" sz="1000" dirty="0">
                <a:solidFill>
                  <a:schemeClr val="tx1">
                    <a:lumMod val="50000"/>
                  </a:schemeClr>
                </a:solidFill>
              </a:rPr>
              <a:t>Adapted from K. Polk, J. </a:t>
            </a:r>
            <a:r>
              <a:rPr lang="en-US" sz="1000" dirty="0" err="1">
                <a:solidFill>
                  <a:schemeClr val="tx1">
                    <a:lumMod val="50000"/>
                  </a:schemeClr>
                </a:solidFill>
              </a:rPr>
              <a:t>Hambright</a:t>
            </a:r>
            <a:r>
              <a:rPr lang="en-US" sz="1000" dirty="0">
                <a:solidFill>
                  <a:schemeClr val="tx1">
                    <a:lumMod val="50000"/>
                  </a:schemeClr>
                </a:solidFill>
              </a:rPr>
              <a:t>, &amp; M. Webster</a:t>
            </a:r>
          </a:p>
        </p:txBody>
      </p:sp>
      <p:sp>
        <p:nvSpPr>
          <p:cNvPr id="29" name="TextBox 28"/>
          <p:cNvSpPr txBox="1"/>
          <p:nvPr/>
        </p:nvSpPr>
        <p:spPr>
          <a:xfrm>
            <a:off x="7337786" y="3496457"/>
            <a:ext cx="894476" cy="369332"/>
          </a:xfrm>
          <a:prstGeom prst="rect">
            <a:avLst/>
          </a:prstGeom>
          <a:noFill/>
        </p:spPr>
        <p:txBody>
          <a:bodyPr wrap="none" rtlCol="0">
            <a:spAutoFit/>
          </a:bodyPr>
          <a:lstStyle/>
          <a:p>
            <a:r>
              <a:rPr lang="en-US" dirty="0"/>
              <a:t>Values</a:t>
            </a:r>
          </a:p>
        </p:txBody>
      </p:sp>
      <p:sp>
        <p:nvSpPr>
          <p:cNvPr id="30" name="TextBox 29"/>
          <p:cNvSpPr txBox="1"/>
          <p:nvPr/>
        </p:nvSpPr>
        <p:spPr>
          <a:xfrm>
            <a:off x="925669" y="3496457"/>
            <a:ext cx="851515" cy="369332"/>
          </a:xfrm>
          <a:prstGeom prst="rect">
            <a:avLst/>
          </a:prstGeom>
          <a:noFill/>
        </p:spPr>
        <p:txBody>
          <a:bodyPr wrap="none" rtlCol="0">
            <a:spAutoFit/>
          </a:bodyPr>
          <a:lstStyle/>
          <a:p>
            <a:r>
              <a:rPr lang="en-US" dirty="0"/>
              <a:t>Hooks</a:t>
            </a:r>
          </a:p>
        </p:txBody>
      </p:sp>
      <p:sp>
        <p:nvSpPr>
          <p:cNvPr id="17" name="TextBox 16"/>
          <p:cNvSpPr txBox="1"/>
          <p:nvPr/>
        </p:nvSpPr>
        <p:spPr>
          <a:xfrm>
            <a:off x="4085241" y="3244334"/>
            <a:ext cx="944489" cy="369332"/>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Deictic</a:t>
            </a:r>
          </a:p>
        </p:txBody>
      </p:sp>
      <p:sp>
        <p:nvSpPr>
          <p:cNvPr id="5" name="TextBox 4">
            <a:extLst>
              <a:ext uri="{FF2B5EF4-FFF2-40B4-BE49-F238E27FC236}">
                <a16:creationId xmlns:a16="http://schemas.microsoft.com/office/drawing/2014/main" id="{04C96FCD-D7F1-49D5-9811-AAEDC76D0952}"/>
              </a:ext>
            </a:extLst>
          </p:cNvPr>
          <p:cNvSpPr txBox="1"/>
          <p:nvPr/>
        </p:nvSpPr>
        <p:spPr>
          <a:xfrm>
            <a:off x="4947171" y="4395958"/>
            <a:ext cx="3249341" cy="1477328"/>
          </a:xfrm>
          <a:prstGeom prst="rect">
            <a:avLst/>
          </a:prstGeom>
          <a:noFill/>
        </p:spPr>
        <p:txBody>
          <a:bodyPr wrap="square" rtlCol="0">
            <a:spAutoFit/>
          </a:bodyPr>
          <a:lstStyle/>
          <a:p>
            <a:pPr algn="ctr"/>
            <a:r>
              <a:rPr lang="en-US" dirty="0"/>
              <a:t>In the distant </a:t>
            </a:r>
            <a:r>
              <a:rPr lang="en-US" i="1" dirty="0"/>
              <a:t>future</a:t>
            </a:r>
            <a:r>
              <a:rPr lang="en-US" dirty="0"/>
              <a:t>, you’re </a:t>
            </a:r>
            <a:r>
              <a:rPr lang="en-US" i="1" dirty="0"/>
              <a:t>looking</a:t>
            </a:r>
            <a:r>
              <a:rPr lang="en-US" dirty="0"/>
              <a:t> </a:t>
            </a:r>
            <a:r>
              <a:rPr lang="en-US" i="1" dirty="0"/>
              <a:t>back</a:t>
            </a:r>
            <a:r>
              <a:rPr lang="en-US" dirty="0"/>
              <a:t> on your life, what do you want to have stood for?  How do you want to be remembered?</a:t>
            </a:r>
          </a:p>
        </p:txBody>
      </p:sp>
      <p:sp>
        <p:nvSpPr>
          <p:cNvPr id="27" name="TextBox 26">
            <a:extLst>
              <a:ext uri="{FF2B5EF4-FFF2-40B4-BE49-F238E27FC236}">
                <a16:creationId xmlns:a16="http://schemas.microsoft.com/office/drawing/2014/main" id="{66D33807-D9AC-41B1-B756-F3731D907F62}"/>
              </a:ext>
            </a:extLst>
          </p:cNvPr>
          <p:cNvSpPr txBox="1"/>
          <p:nvPr/>
        </p:nvSpPr>
        <p:spPr>
          <a:xfrm>
            <a:off x="6867204" y="206581"/>
            <a:ext cx="2140330" cy="369332"/>
          </a:xfrm>
          <a:prstGeom prst="rect">
            <a:avLst/>
          </a:prstGeom>
          <a:noFill/>
        </p:spPr>
        <p:txBody>
          <a:bodyPr wrap="none" rtlCol="0">
            <a:spAutoFit/>
          </a:bodyPr>
          <a:lstStyle/>
          <a:p>
            <a:r>
              <a:rPr lang="en-US" b="1" dirty="0"/>
              <a:t>RFT Interventions</a:t>
            </a:r>
          </a:p>
        </p:txBody>
      </p:sp>
      <p:sp>
        <p:nvSpPr>
          <p:cNvPr id="19" name="TextBox 18">
            <a:extLst>
              <a:ext uri="{FF2B5EF4-FFF2-40B4-BE49-F238E27FC236}">
                <a16:creationId xmlns:a16="http://schemas.microsoft.com/office/drawing/2014/main" id="{DE39CDF0-6719-4ED2-A833-BFA266617472}"/>
              </a:ext>
            </a:extLst>
          </p:cNvPr>
          <p:cNvSpPr txBox="1"/>
          <p:nvPr/>
        </p:nvSpPr>
        <p:spPr>
          <a:xfrm>
            <a:off x="5052828" y="1261713"/>
            <a:ext cx="3146755" cy="1200329"/>
          </a:xfrm>
          <a:prstGeom prst="rect">
            <a:avLst/>
          </a:prstGeom>
          <a:noFill/>
        </p:spPr>
        <p:txBody>
          <a:bodyPr wrap="square" rtlCol="0">
            <a:spAutoFit/>
          </a:bodyPr>
          <a:lstStyle/>
          <a:p>
            <a:pPr algn="ctr"/>
            <a:r>
              <a:rPr lang="en-US" dirty="0"/>
              <a:t>Traveling back to a </a:t>
            </a:r>
            <a:r>
              <a:rPr lang="en-US" i="1" dirty="0"/>
              <a:t>time</a:t>
            </a:r>
            <a:r>
              <a:rPr lang="en-US" dirty="0"/>
              <a:t> when life was meaningful,</a:t>
            </a:r>
          </a:p>
          <a:p>
            <a:pPr algn="ctr"/>
            <a:r>
              <a:rPr lang="en-US" dirty="0"/>
              <a:t> what do </a:t>
            </a:r>
            <a:r>
              <a:rPr lang="en-US" i="1" dirty="0"/>
              <a:t>you</a:t>
            </a:r>
            <a:r>
              <a:rPr lang="en-US" dirty="0"/>
              <a:t> </a:t>
            </a:r>
            <a:r>
              <a:rPr lang="en-US" i="1" dirty="0"/>
              <a:t>notice?  </a:t>
            </a:r>
            <a:r>
              <a:rPr lang="en-US" dirty="0"/>
              <a:t>What are </a:t>
            </a:r>
            <a:r>
              <a:rPr lang="en-US" i="1" dirty="0"/>
              <a:t>you</a:t>
            </a:r>
            <a:r>
              <a:rPr lang="en-US" dirty="0"/>
              <a:t> doing?</a:t>
            </a:r>
          </a:p>
        </p:txBody>
      </p:sp>
      <p:sp>
        <p:nvSpPr>
          <p:cNvPr id="20" name="TextBox 19">
            <a:extLst>
              <a:ext uri="{FF2B5EF4-FFF2-40B4-BE49-F238E27FC236}">
                <a16:creationId xmlns:a16="http://schemas.microsoft.com/office/drawing/2014/main" id="{2B7A1505-2172-4F5A-8B34-0631E243095B}"/>
              </a:ext>
            </a:extLst>
          </p:cNvPr>
          <p:cNvSpPr txBox="1"/>
          <p:nvPr/>
        </p:nvSpPr>
        <p:spPr>
          <a:xfrm>
            <a:off x="880237" y="4395958"/>
            <a:ext cx="3146756" cy="1477328"/>
          </a:xfrm>
          <a:prstGeom prst="rect">
            <a:avLst/>
          </a:prstGeom>
          <a:noFill/>
        </p:spPr>
        <p:txBody>
          <a:bodyPr wrap="square" rtlCol="0">
            <a:spAutoFit/>
          </a:bodyPr>
          <a:lstStyle/>
          <a:p>
            <a:pPr algn="ctr"/>
            <a:r>
              <a:rPr lang="en-US" dirty="0"/>
              <a:t>If your </a:t>
            </a:r>
            <a:r>
              <a:rPr lang="en-US" i="1" dirty="0"/>
              <a:t>loved</a:t>
            </a:r>
            <a:r>
              <a:rPr lang="en-US" dirty="0"/>
              <a:t> </a:t>
            </a:r>
            <a:r>
              <a:rPr lang="en-US" i="1" dirty="0"/>
              <a:t>one</a:t>
            </a:r>
            <a:r>
              <a:rPr lang="en-US" dirty="0"/>
              <a:t> was experiencing these hooks, how would </a:t>
            </a:r>
            <a:r>
              <a:rPr lang="en-US" i="1" dirty="0"/>
              <a:t>you</a:t>
            </a:r>
            <a:r>
              <a:rPr lang="en-US" dirty="0"/>
              <a:t> respond?  How would your </a:t>
            </a:r>
            <a:r>
              <a:rPr lang="en-US" i="1" dirty="0"/>
              <a:t>loved</a:t>
            </a:r>
            <a:r>
              <a:rPr lang="en-US" dirty="0"/>
              <a:t> </a:t>
            </a:r>
            <a:r>
              <a:rPr lang="en-US" i="1" dirty="0"/>
              <a:t>one</a:t>
            </a:r>
            <a:r>
              <a:rPr lang="en-US" dirty="0"/>
              <a:t> respond to </a:t>
            </a:r>
            <a:r>
              <a:rPr lang="en-US" i="1" dirty="0"/>
              <a:t>you?</a:t>
            </a:r>
          </a:p>
        </p:txBody>
      </p:sp>
      <p:sp>
        <p:nvSpPr>
          <p:cNvPr id="31" name="TextBox 30">
            <a:extLst>
              <a:ext uri="{FF2B5EF4-FFF2-40B4-BE49-F238E27FC236}">
                <a16:creationId xmlns:a16="http://schemas.microsoft.com/office/drawing/2014/main" id="{1E46AD64-9614-47B7-A864-635A98833CBD}"/>
              </a:ext>
            </a:extLst>
          </p:cNvPr>
          <p:cNvSpPr txBox="1"/>
          <p:nvPr/>
        </p:nvSpPr>
        <p:spPr>
          <a:xfrm>
            <a:off x="834179" y="1261713"/>
            <a:ext cx="3146755" cy="1200329"/>
          </a:xfrm>
          <a:prstGeom prst="rect">
            <a:avLst/>
          </a:prstGeom>
          <a:noFill/>
        </p:spPr>
        <p:txBody>
          <a:bodyPr wrap="square" rtlCol="0">
            <a:spAutoFit/>
          </a:bodyPr>
          <a:lstStyle/>
          <a:p>
            <a:pPr algn="ctr"/>
            <a:r>
              <a:rPr lang="en-US" dirty="0"/>
              <a:t>When you are caught in a stuck loop, what do </a:t>
            </a:r>
            <a:r>
              <a:rPr lang="en-US" i="1" dirty="0"/>
              <a:t>others</a:t>
            </a:r>
            <a:r>
              <a:rPr lang="en-US" dirty="0"/>
              <a:t> </a:t>
            </a:r>
            <a:r>
              <a:rPr lang="en-US" i="1" dirty="0"/>
              <a:t>see</a:t>
            </a:r>
            <a:r>
              <a:rPr lang="en-US" dirty="0"/>
              <a:t> you doing?  What would I see?</a:t>
            </a:r>
          </a:p>
        </p:txBody>
      </p:sp>
    </p:spTree>
    <p:extLst>
      <p:ext uri="{BB962C8B-B14F-4D97-AF65-F5344CB8AC3E}">
        <p14:creationId xmlns:p14="http://schemas.microsoft.com/office/powerpoint/2010/main" val="14235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31"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with the matrix</a:t>
            </a:r>
          </a:p>
        </p:txBody>
      </p:sp>
      <p:sp>
        <p:nvSpPr>
          <p:cNvPr id="3" name="Content Placeholder 2"/>
          <p:cNvSpPr>
            <a:spLocks noGrp="1"/>
          </p:cNvSpPr>
          <p:nvPr>
            <p:ph idx="1"/>
          </p:nvPr>
        </p:nvSpPr>
        <p:spPr>
          <a:xfrm>
            <a:off x="685346" y="2096064"/>
            <a:ext cx="7765322" cy="4152335"/>
          </a:xfrm>
        </p:spPr>
        <p:txBody>
          <a:bodyPr>
            <a:normAutofit/>
          </a:bodyPr>
          <a:lstStyle/>
          <a:p>
            <a:r>
              <a:rPr lang="en-US" sz="2800" dirty="0"/>
              <a:t>Non-judgmentally notice when you are:</a:t>
            </a:r>
          </a:p>
          <a:p>
            <a:pPr lvl="1"/>
            <a:r>
              <a:rPr lang="en-US" sz="2600" dirty="0"/>
              <a:t>In your head vs. in the world</a:t>
            </a:r>
          </a:p>
          <a:p>
            <a:pPr lvl="1"/>
            <a:r>
              <a:rPr lang="en-US" sz="2600" dirty="0"/>
              <a:t>Moving toward values vs. away from pain</a:t>
            </a:r>
          </a:p>
          <a:p>
            <a:pPr lvl="2"/>
            <a:r>
              <a:rPr lang="en-US" sz="2400" b="1" dirty="0"/>
              <a:t>Caution: “</a:t>
            </a:r>
            <a:r>
              <a:rPr lang="en-US" sz="2400" dirty="0"/>
              <a:t>toward/away” is NOT “good/bad”</a:t>
            </a:r>
          </a:p>
          <a:p>
            <a:r>
              <a:rPr lang="en-US" sz="2800" dirty="0"/>
              <a:t>Goal is to build </a:t>
            </a:r>
            <a:r>
              <a:rPr lang="en-US" sz="2800" b="1" dirty="0"/>
              <a:t>psychological</a:t>
            </a:r>
            <a:r>
              <a:rPr lang="en-US" sz="2800" dirty="0"/>
              <a:t> </a:t>
            </a:r>
            <a:r>
              <a:rPr lang="en-US" sz="2800" b="1" dirty="0"/>
              <a:t>flexibility</a:t>
            </a:r>
          </a:p>
          <a:p>
            <a:pPr lvl="1"/>
            <a:r>
              <a:rPr lang="en-US" sz="2600" i="1" dirty="0"/>
              <a:t>Choosing</a:t>
            </a:r>
            <a:r>
              <a:rPr lang="en-US" sz="2600" dirty="0"/>
              <a:t> to do what matters, even in the presence of difficult experiences</a:t>
            </a:r>
          </a:p>
        </p:txBody>
      </p:sp>
    </p:spTree>
    <p:extLst>
      <p:ext uri="{BB962C8B-B14F-4D97-AF65-F5344CB8AC3E}">
        <p14:creationId xmlns:p14="http://schemas.microsoft.com/office/powerpoint/2010/main" val="6788834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Therapeutic relationship</a:t>
            </a:r>
          </a:p>
        </p:txBody>
      </p:sp>
      <p:pic>
        <p:nvPicPr>
          <p:cNvPr id="7170" name="Picture 2" descr="Image result for sitting in cha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8976" y="3492801"/>
            <a:ext cx="2446231" cy="244623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3d figure ch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487" y="3492801"/>
            <a:ext cx="2446231" cy="24462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47011" y="6557687"/>
            <a:ext cx="1651991" cy="276999"/>
          </a:xfrm>
          <a:prstGeom prst="rect">
            <a:avLst/>
          </a:prstGeom>
          <a:noFill/>
        </p:spPr>
        <p:txBody>
          <a:bodyPr wrap="none" rtlCol="0">
            <a:spAutoFit/>
          </a:bodyPr>
          <a:lstStyle/>
          <a:p>
            <a:r>
              <a:rPr lang="en-US" sz="1200" dirty="0">
                <a:solidFill>
                  <a:schemeClr val="tx1">
                    <a:lumMod val="50000"/>
                  </a:schemeClr>
                </a:solidFill>
              </a:rPr>
              <a:t>Images: pixabay.com</a:t>
            </a:r>
          </a:p>
        </p:txBody>
      </p:sp>
      <p:sp>
        <p:nvSpPr>
          <p:cNvPr id="7" name="Left Arrow Callout 6"/>
          <p:cNvSpPr/>
          <p:nvPr/>
        </p:nvSpPr>
        <p:spPr>
          <a:xfrm>
            <a:off x="5358979" y="1841704"/>
            <a:ext cx="1988032" cy="1422068"/>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dirty="0"/>
              <a:t>Stimulus/Response</a:t>
            </a:r>
          </a:p>
          <a:p>
            <a:pPr algn="ctr"/>
            <a:r>
              <a:rPr lang="en-US" dirty="0"/>
              <a:t>Model Evoke Reinforce</a:t>
            </a:r>
          </a:p>
        </p:txBody>
      </p:sp>
      <p:sp>
        <p:nvSpPr>
          <p:cNvPr id="11" name="Right Arrow Callout 10"/>
          <p:cNvSpPr/>
          <p:nvPr/>
        </p:nvSpPr>
        <p:spPr>
          <a:xfrm>
            <a:off x="1907177" y="1841703"/>
            <a:ext cx="1950538" cy="1422068"/>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a:t>Stimulus/Response</a:t>
            </a:r>
          </a:p>
          <a:p>
            <a:pPr algn="ctr"/>
            <a:r>
              <a:rPr lang="en-US" dirty="0"/>
              <a:t>Flexible Inflexible</a:t>
            </a:r>
          </a:p>
        </p:txBody>
      </p:sp>
      <p:sp>
        <p:nvSpPr>
          <p:cNvPr id="8" name="TextBox 7"/>
          <p:cNvSpPr txBox="1"/>
          <p:nvPr/>
        </p:nvSpPr>
        <p:spPr>
          <a:xfrm>
            <a:off x="1971246" y="6168059"/>
            <a:ext cx="5274201" cy="369332"/>
          </a:xfrm>
          <a:prstGeom prst="rect">
            <a:avLst/>
          </a:prstGeom>
          <a:noFill/>
        </p:spPr>
        <p:txBody>
          <a:bodyPr wrap="none" rtlCol="0">
            <a:spAutoFit/>
          </a:bodyPr>
          <a:lstStyle/>
          <a:p>
            <a:r>
              <a:rPr lang="en-US" dirty="0"/>
              <a:t>Function of stimulus is contingent upon </a:t>
            </a:r>
            <a:r>
              <a:rPr lang="en-US" b="1" dirty="0">
                <a:solidFill>
                  <a:schemeClr val="tx2"/>
                </a:solidFill>
              </a:rPr>
              <a:t>context</a:t>
            </a:r>
          </a:p>
        </p:txBody>
      </p:sp>
      <p:sp>
        <p:nvSpPr>
          <p:cNvPr id="10" name="TextBox 9"/>
          <p:cNvSpPr txBox="1"/>
          <p:nvPr/>
        </p:nvSpPr>
        <p:spPr>
          <a:xfrm>
            <a:off x="3857715" y="4392750"/>
            <a:ext cx="1501261" cy="584775"/>
          </a:xfrm>
          <a:prstGeom prst="rect">
            <a:avLst/>
          </a:prstGeom>
          <a:noFill/>
        </p:spPr>
        <p:txBody>
          <a:bodyPr wrap="square" rtlCol="0">
            <a:spAutoFit/>
          </a:bodyPr>
          <a:lstStyle/>
          <a:p>
            <a:pPr algn="ctr"/>
            <a:r>
              <a:rPr lang="en-US" sz="1600" dirty="0">
                <a:solidFill>
                  <a:schemeClr val="tx2"/>
                </a:solidFill>
              </a:rPr>
              <a:t>Therapeutic alliance</a:t>
            </a:r>
          </a:p>
        </p:txBody>
      </p:sp>
      <p:sp>
        <p:nvSpPr>
          <p:cNvPr id="14" name="TextBox 13"/>
          <p:cNvSpPr txBox="1"/>
          <p:nvPr/>
        </p:nvSpPr>
        <p:spPr>
          <a:xfrm>
            <a:off x="3712587" y="2970681"/>
            <a:ext cx="1791520" cy="338554"/>
          </a:xfrm>
          <a:prstGeom prst="rect">
            <a:avLst/>
          </a:prstGeom>
          <a:noFill/>
        </p:spPr>
        <p:txBody>
          <a:bodyPr wrap="square" rtlCol="0">
            <a:spAutoFit/>
          </a:bodyPr>
          <a:lstStyle/>
          <a:p>
            <a:pPr algn="ctr"/>
            <a:r>
              <a:rPr lang="en-US" sz="1600" dirty="0">
                <a:solidFill>
                  <a:schemeClr val="tx2"/>
                </a:solidFill>
              </a:rPr>
              <a:t>Sociocultural</a:t>
            </a:r>
          </a:p>
        </p:txBody>
      </p:sp>
      <p:sp>
        <p:nvSpPr>
          <p:cNvPr id="15" name="TextBox 14"/>
          <p:cNvSpPr txBox="1"/>
          <p:nvPr/>
        </p:nvSpPr>
        <p:spPr>
          <a:xfrm>
            <a:off x="0" y="2272926"/>
            <a:ext cx="2003496" cy="584775"/>
          </a:xfrm>
          <a:prstGeom prst="rect">
            <a:avLst/>
          </a:prstGeom>
          <a:noFill/>
        </p:spPr>
        <p:txBody>
          <a:bodyPr wrap="square" rtlCol="0">
            <a:spAutoFit/>
          </a:bodyPr>
          <a:lstStyle/>
          <a:p>
            <a:pPr algn="ctr"/>
            <a:r>
              <a:rPr lang="en-US" sz="1600" dirty="0">
                <a:solidFill>
                  <a:schemeClr val="tx2"/>
                </a:solidFill>
              </a:rPr>
              <a:t>Developmental/ learning history</a:t>
            </a:r>
          </a:p>
        </p:txBody>
      </p:sp>
      <p:sp>
        <p:nvSpPr>
          <p:cNvPr id="17" name="TextBox 16"/>
          <p:cNvSpPr txBox="1"/>
          <p:nvPr/>
        </p:nvSpPr>
        <p:spPr>
          <a:xfrm>
            <a:off x="7781246" y="3739721"/>
            <a:ext cx="1362754" cy="830997"/>
          </a:xfrm>
          <a:prstGeom prst="rect">
            <a:avLst/>
          </a:prstGeom>
          <a:noFill/>
        </p:spPr>
        <p:txBody>
          <a:bodyPr wrap="square" rtlCol="0">
            <a:spAutoFit/>
          </a:bodyPr>
          <a:lstStyle/>
          <a:p>
            <a:pPr algn="ctr"/>
            <a:r>
              <a:rPr lang="en-US" sz="1600">
                <a:solidFill>
                  <a:schemeClr val="tx2"/>
                </a:solidFill>
              </a:rPr>
              <a:t>Verbal/ </a:t>
            </a:r>
            <a:r>
              <a:rPr lang="en-US" sz="1600" dirty="0">
                <a:solidFill>
                  <a:schemeClr val="tx2"/>
                </a:solidFill>
              </a:rPr>
              <a:t>non-verbal</a:t>
            </a:r>
          </a:p>
          <a:p>
            <a:pPr algn="ctr"/>
            <a:r>
              <a:rPr lang="en-US" sz="1600" dirty="0">
                <a:solidFill>
                  <a:schemeClr val="tx2"/>
                </a:solidFill>
              </a:rPr>
              <a:t>behavior</a:t>
            </a:r>
          </a:p>
        </p:txBody>
      </p:sp>
      <p:sp>
        <p:nvSpPr>
          <p:cNvPr id="18" name="TextBox 17"/>
          <p:cNvSpPr txBox="1"/>
          <p:nvPr/>
        </p:nvSpPr>
        <p:spPr>
          <a:xfrm>
            <a:off x="7347011" y="2282110"/>
            <a:ext cx="1501261" cy="584775"/>
          </a:xfrm>
          <a:prstGeom prst="rect">
            <a:avLst/>
          </a:prstGeom>
          <a:noFill/>
        </p:spPr>
        <p:txBody>
          <a:bodyPr wrap="square" rtlCol="0">
            <a:spAutoFit/>
          </a:bodyPr>
          <a:lstStyle/>
          <a:p>
            <a:pPr algn="ctr"/>
            <a:r>
              <a:rPr lang="en-US" sz="1600" dirty="0">
                <a:solidFill>
                  <a:schemeClr val="tx2"/>
                </a:solidFill>
              </a:rPr>
              <a:t>Therapeutic stance</a:t>
            </a:r>
          </a:p>
        </p:txBody>
      </p:sp>
      <p:sp>
        <p:nvSpPr>
          <p:cNvPr id="20" name="TextBox 19"/>
          <p:cNvSpPr txBox="1"/>
          <p:nvPr/>
        </p:nvSpPr>
        <p:spPr>
          <a:xfrm>
            <a:off x="70967" y="3739721"/>
            <a:ext cx="1287616" cy="830997"/>
          </a:xfrm>
          <a:prstGeom prst="rect">
            <a:avLst/>
          </a:prstGeom>
          <a:noFill/>
        </p:spPr>
        <p:txBody>
          <a:bodyPr wrap="square" rtlCol="0">
            <a:spAutoFit/>
          </a:bodyPr>
          <a:lstStyle/>
          <a:p>
            <a:pPr algn="ctr"/>
            <a:r>
              <a:rPr lang="en-US" sz="1600" dirty="0">
                <a:solidFill>
                  <a:schemeClr val="tx2"/>
                </a:solidFill>
              </a:rPr>
              <a:t>Relations to private events</a:t>
            </a:r>
          </a:p>
        </p:txBody>
      </p:sp>
      <p:sp>
        <p:nvSpPr>
          <p:cNvPr id="21" name="TextBox 20"/>
          <p:cNvSpPr txBox="1"/>
          <p:nvPr/>
        </p:nvSpPr>
        <p:spPr>
          <a:xfrm>
            <a:off x="3712587" y="1938409"/>
            <a:ext cx="1791524" cy="338554"/>
          </a:xfrm>
          <a:prstGeom prst="rect">
            <a:avLst/>
          </a:prstGeom>
          <a:noFill/>
        </p:spPr>
        <p:txBody>
          <a:bodyPr wrap="square" rtlCol="0">
            <a:spAutoFit/>
          </a:bodyPr>
          <a:lstStyle/>
          <a:p>
            <a:pPr algn="ctr"/>
            <a:r>
              <a:rPr lang="en-US" sz="1600" dirty="0">
                <a:solidFill>
                  <a:schemeClr val="tx2"/>
                </a:solidFill>
              </a:rPr>
              <a:t>Environmental</a:t>
            </a:r>
          </a:p>
        </p:txBody>
      </p:sp>
    </p:spTree>
    <p:extLst>
      <p:ext uri="{BB962C8B-B14F-4D97-AF65-F5344CB8AC3E}">
        <p14:creationId xmlns:p14="http://schemas.microsoft.com/office/powerpoint/2010/main" val="358152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p:bldP spid="10" grpId="0"/>
      <p:bldP spid="14" grpId="0"/>
      <p:bldP spid="15" grpId="0"/>
      <p:bldP spid="17" grpId="0"/>
      <p:bldP spid="18" grpId="0"/>
      <p:bldP spid="20" grpId="0"/>
      <p:bldP spid="2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informed consent</a:t>
            </a:r>
          </a:p>
        </p:txBody>
      </p:sp>
      <p:sp>
        <p:nvSpPr>
          <p:cNvPr id="3" name="Content Placeholder 2"/>
          <p:cNvSpPr>
            <a:spLocks noGrp="1"/>
          </p:cNvSpPr>
          <p:nvPr>
            <p:ph idx="1"/>
          </p:nvPr>
        </p:nvSpPr>
        <p:spPr>
          <a:xfrm>
            <a:off x="685346" y="2096063"/>
            <a:ext cx="7845912" cy="4202100"/>
          </a:xfrm>
        </p:spPr>
        <p:txBody>
          <a:bodyPr>
            <a:normAutofit/>
          </a:bodyPr>
          <a:lstStyle/>
          <a:p>
            <a:r>
              <a:rPr lang="en-US" sz="2800" dirty="0"/>
              <a:t>Collaborative and </a:t>
            </a:r>
            <a:r>
              <a:rPr lang="en-US" sz="2800" i="1" dirty="0"/>
              <a:t>active</a:t>
            </a:r>
            <a:r>
              <a:rPr lang="en-US" sz="2800" dirty="0"/>
              <a:t> form of therapy</a:t>
            </a:r>
          </a:p>
          <a:p>
            <a:pPr lvl="1"/>
            <a:r>
              <a:rPr lang="en-US" sz="2600" dirty="0"/>
              <a:t>“Learn how to relate to difficult thoughts and feelings in a way that they have less impact and influence over you”</a:t>
            </a:r>
          </a:p>
          <a:p>
            <a:pPr lvl="2"/>
            <a:r>
              <a:rPr lang="en-US" sz="2400" i="1" dirty="0"/>
              <a:t>From</a:t>
            </a:r>
            <a:r>
              <a:rPr lang="en-US" sz="2400" dirty="0"/>
              <a:t> “feel better” </a:t>
            </a:r>
            <a:r>
              <a:rPr lang="en-US" sz="2400" i="1" dirty="0"/>
              <a:t>to</a:t>
            </a:r>
            <a:r>
              <a:rPr lang="en-US" sz="2400" dirty="0"/>
              <a:t> “get better at feeling”</a:t>
            </a:r>
          </a:p>
          <a:p>
            <a:pPr lvl="1"/>
            <a:r>
              <a:rPr lang="en-US" sz="2600" dirty="0"/>
              <a:t>“Clarify what matters to you and take steps to bring more fulfillment into your life”</a:t>
            </a:r>
          </a:p>
        </p:txBody>
      </p:sp>
    </p:spTree>
    <p:extLst>
      <p:ext uri="{BB962C8B-B14F-4D97-AF65-F5344CB8AC3E}">
        <p14:creationId xmlns:p14="http://schemas.microsoft.com/office/powerpoint/2010/main" val="37330035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5C4A-ADD0-4CE3-B957-5FFB2B47AFD7}"/>
              </a:ext>
            </a:extLst>
          </p:cNvPr>
          <p:cNvSpPr>
            <a:spLocks noGrp="1"/>
          </p:cNvSpPr>
          <p:nvPr>
            <p:ph type="title"/>
          </p:nvPr>
        </p:nvSpPr>
        <p:spPr/>
        <p:txBody>
          <a:bodyPr/>
          <a:lstStyle/>
          <a:p>
            <a:r>
              <a:rPr lang="en-US" dirty="0"/>
              <a:t>ACT: Informed Consent</a:t>
            </a:r>
          </a:p>
        </p:txBody>
      </p:sp>
      <p:sp>
        <p:nvSpPr>
          <p:cNvPr id="3" name="Content Placeholder 2">
            <a:extLst>
              <a:ext uri="{FF2B5EF4-FFF2-40B4-BE49-F238E27FC236}">
                <a16:creationId xmlns:a16="http://schemas.microsoft.com/office/drawing/2014/main" id="{D4124DE1-E5E3-43E1-8058-5BA69AAC8559}"/>
              </a:ext>
            </a:extLst>
          </p:cNvPr>
          <p:cNvSpPr>
            <a:spLocks noGrp="1"/>
          </p:cNvSpPr>
          <p:nvPr>
            <p:ph idx="1"/>
          </p:nvPr>
        </p:nvSpPr>
        <p:spPr/>
        <p:txBody>
          <a:bodyPr>
            <a:normAutofit/>
          </a:bodyPr>
          <a:lstStyle/>
          <a:p>
            <a:r>
              <a:rPr lang="en-US" sz="2800" dirty="0"/>
              <a:t>Can be uncomfortable and challenging at times – just like learning </a:t>
            </a:r>
            <a:r>
              <a:rPr lang="en-US" sz="2800" i="1" dirty="0"/>
              <a:t>any</a:t>
            </a:r>
            <a:r>
              <a:rPr lang="en-US" sz="2800" dirty="0"/>
              <a:t> new skill</a:t>
            </a:r>
          </a:p>
        </p:txBody>
      </p:sp>
      <p:pic>
        <p:nvPicPr>
          <p:cNvPr id="1026" name="Picture 2" descr="Image result for guitar">
            <a:extLst>
              <a:ext uri="{FF2B5EF4-FFF2-40B4-BE49-F238E27FC236}">
                <a16:creationId xmlns:a16="http://schemas.microsoft.com/office/drawing/2014/main" id="{6F81B437-8277-448F-8AE5-E0EAB04F0D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8756" y="3629730"/>
            <a:ext cx="1554334" cy="25444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C7CA0CDD-2200-45F8-9F6D-A8F406D8B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46" y="4114800"/>
            <a:ext cx="247888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1946BFD9-21B3-4A33-A6CB-198CDCC0EE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1413" y="3629730"/>
            <a:ext cx="2473187" cy="26186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4738DE-77F4-4CFE-BE98-9AEA4EBAD52A}"/>
              </a:ext>
            </a:extLst>
          </p:cNvPr>
          <p:cNvSpPr txBox="1"/>
          <p:nvPr/>
        </p:nvSpPr>
        <p:spPr>
          <a:xfrm>
            <a:off x="7347011" y="6557687"/>
            <a:ext cx="1651991" cy="276999"/>
          </a:xfrm>
          <a:prstGeom prst="rect">
            <a:avLst/>
          </a:prstGeom>
          <a:noFill/>
        </p:spPr>
        <p:txBody>
          <a:bodyPr wrap="none" rtlCol="0">
            <a:spAutoFit/>
          </a:bodyPr>
          <a:lstStyle/>
          <a:p>
            <a:r>
              <a:rPr lang="en-US" sz="1200" dirty="0">
                <a:solidFill>
                  <a:schemeClr val="tx1">
                    <a:lumMod val="50000"/>
                  </a:schemeClr>
                </a:solidFill>
              </a:rPr>
              <a:t>Images: pixabay.com</a:t>
            </a:r>
          </a:p>
        </p:txBody>
      </p:sp>
    </p:spTree>
    <p:extLst>
      <p:ext uri="{BB962C8B-B14F-4D97-AF65-F5344CB8AC3E}">
        <p14:creationId xmlns:p14="http://schemas.microsoft.com/office/powerpoint/2010/main" val="5019518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goal collaboration</a:t>
            </a:r>
          </a:p>
        </p:txBody>
      </p:sp>
      <p:sp>
        <p:nvSpPr>
          <p:cNvPr id="3" name="Content Placeholder 2"/>
          <p:cNvSpPr>
            <a:spLocks noGrp="1"/>
          </p:cNvSpPr>
          <p:nvPr>
            <p:ph idx="1"/>
          </p:nvPr>
        </p:nvSpPr>
        <p:spPr>
          <a:xfrm>
            <a:off x="685346" y="2096063"/>
            <a:ext cx="7765322" cy="4209203"/>
          </a:xfrm>
        </p:spPr>
        <p:txBody>
          <a:bodyPr>
            <a:normAutofit/>
          </a:bodyPr>
          <a:lstStyle/>
          <a:p>
            <a:r>
              <a:rPr lang="en-US" sz="2800" dirty="0"/>
              <a:t>Identify/prioritize client’s values-guided </a:t>
            </a:r>
            <a:r>
              <a:rPr lang="en-US" sz="2800" i="1" dirty="0"/>
              <a:t>behavioral</a:t>
            </a:r>
            <a:r>
              <a:rPr lang="en-US" sz="2800" dirty="0"/>
              <a:t> goals at onset of therapy</a:t>
            </a:r>
          </a:p>
          <a:p>
            <a:pPr lvl="1"/>
            <a:r>
              <a:rPr lang="en-US" sz="2600" dirty="0"/>
              <a:t>If symptom reduction is client’s goal, ask: “Okay, if you were feeling better, then what would you be doing differently?”</a:t>
            </a:r>
          </a:p>
          <a:p>
            <a:r>
              <a:rPr lang="en-US" sz="2800" dirty="0"/>
              <a:t>Get permission to press “pause” when sessions veer off course</a:t>
            </a:r>
          </a:p>
        </p:txBody>
      </p:sp>
    </p:spTree>
    <p:extLst>
      <p:ext uri="{BB962C8B-B14F-4D97-AF65-F5344CB8AC3E}">
        <p14:creationId xmlns:p14="http://schemas.microsoft.com/office/powerpoint/2010/main" val="403465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CC05-F5E9-438F-8C3B-1D23340959D4}"/>
              </a:ext>
            </a:extLst>
          </p:cNvPr>
          <p:cNvSpPr>
            <a:spLocks noGrp="1"/>
          </p:cNvSpPr>
          <p:nvPr>
            <p:ph type="title"/>
          </p:nvPr>
        </p:nvSpPr>
        <p:spPr/>
        <p:txBody>
          <a:bodyPr>
            <a:normAutofit/>
          </a:bodyPr>
          <a:lstStyle/>
          <a:p>
            <a:r>
              <a:rPr lang="en-US" dirty="0"/>
              <a:t>Assessment</a:t>
            </a:r>
          </a:p>
        </p:txBody>
      </p:sp>
      <p:sp>
        <p:nvSpPr>
          <p:cNvPr id="3" name="Content Placeholder 2">
            <a:extLst>
              <a:ext uri="{FF2B5EF4-FFF2-40B4-BE49-F238E27FC236}">
                <a16:creationId xmlns:a16="http://schemas.microsoft.com/office/drawing/2014/main" id="{5ECC7008-D89F-4DE7-926F-3D8E22E76BAE}"/>
              </a:ext>
            </a:extLst>
          </p:cNvPr>
          <p:cNvSpPr>
            <a:spLocks noGrp="1"/>
          </p:cNvSpPr>
          <p:nvPr>
            <p:ph idx="1"/>
          </p:nvPr>
        </p:nvSpPr>
        <p:spPr>
          <a:xfrm>
            <a:off x="685345" y="1935922"/>
            <a:ext cx="7836485" cy="4417744"/>
          </a:xfrm>
        </p:spPr>
        <p:txBody>
          <a:bodyPr>
            <a:normAutofit lnSpcReduction="10000"/>
          </a:bodyPr>
          <a:lstStyle/>
          <a:p>
            <a:r>
              <a:rPr lang="en-US" sz="2600" dirty="0"/>
              <a:t>Acceptance and Action Questionnaire (AAQ-II)</a:t>
            </a:r>
          </a:p>
          <a:p>
            <a:pPr lvl="1"/>
            <a:r>
              <a:rPr lang="en-US" sz="2400" dirty="0"/>
              <a:t>7-item scale that measures psychological </a:t>
            </a:r>
            <a:r>
              <a:rPr lang="en-US" sz="2400" i="1" dirty="0"/>
              <a:t>inflexibility </a:t>
            </a:r>
            <a:r>
              <a:rPr lang="en-US" sz="2400" dirty="0"/>
              <a:t>(esp. experiential avoidance)</a:t>
            </a:r>
          </a:p>
          <a:p>
            <a:pPr lvl="1"/>
            <a:r>
              <a:rPr lang="en-US" sz="2400" dirty="0"/>
              <a:t>Demonstrated reliability/validity in research</a:t>
            </a:r>
          </a:p>
          <a:p>
            <a:pPr lvl="2"/>
            <a:r>
              <a:rPr lang="en-US" sz="2200" dirty="0"/>
              <a:t>Bond, et al., 2011</a:t>
            </a:r>
          </a:p>
          <a:p>
            <a:r>
              <a:rPr lang="en-US" sz="2600" dirty="0"/>
              <a:t>ACT ADVISOR</a:t>
            </a:r>
          </a:p>
          <a:p>
            <a:pPr lvl="2"/>
            <a:r>
              <a:rPr lang="en-US" sz="2200" dirty="0"/>
              <a:t>David Chantry</a:t>
            </a:r>
          </a:p>
          <a:p>
            <a:r>
              <a:rPr lang="en-US" sz="2600" dirty="0"/>
              <a:t>ACT Vowels Assessment (AVA)</a:t>
            </a:r>
          </a:p>
          <a:p>
            <a:pPr lvl="2"/>
            <a:r>
              <a:rPr lang="en-US" sz="2200" dirty="0"/>
              <a:t>Lasprugato, 2017</a:t>
            </a:r>
          </a:p>
        </p:txBody>
      </p:sp>
    </p:spTree>
    <p:extLst>
      <p:ext uri="{BB962C8B-B14F-4D97-AF65-F5344CB8AC3E}">
        <p14:creationId xmlns:p14="http://schemas.microsoft.com/office/powerpoint/2010/main" val="30049452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Therapeutic stance: ten tips</a:t>
            </a:r>
          </a:p>
        </p:txBody>
      </p:sp>
      <p:sp>
        <p:nvSpPr>
          <p:cNvPr id="3" name="Content Placeholder 2"/>
          <p:cNvSpPr>
            <a:spLocks noGrp="1"/>
          </p:cNvSpPr>
          <p:nvPr>
            <p:ph idx="1"/>
          </p:nvPr>
        </p:nvSpPr>
        <p:spPr>
          <a:xfrm>
            <a:off x="685345" y="2096063"/>
            <a:ext cx="7765323" cy="4087023"/>
          </a:xfrm>
        </p:spPr>
        <p:txBody>
          <a:bodyPr>
            <a:normAutofit/>
          </a:bodyPr>
          <a:lstStyle/>
          <a:p>
            <a:pPr marL="514350" indent="-514350">
              <a:buFont typeface="+mj-lt"/>
              <a:buAutoNum type="arabicPeriod"/>
            </a:pPr>
            <a:r>
              <a:rPr lang="en-US" sz="2600" dirty="0"/>
              <a:t>Treat each session as if it were the last</a:t>
            </a:r>
          </a:p>
          <a:p>
            <a:pPr lvl="1"/>
            <a:r>
              <a:rPr lang="en-US" sz="2400" dirty="0"/>
              <a:t>Most common number of sessions </a:t>
            </a:r>
            <a:r>
              <a:rPr lang="en-US" sz="2400" b="1" dirty="0"/>
              <a:t>= 1</a:t>
            </a:r>
          </a:p>
          <a:p>
            <a:pPr lvl="1"/>
            <a:r>
              <a:rPr lang="en-US" sz="2400" dirty="0"/>
              <a:t>Assume that change is possible quickly</a:t>
            </a:r>
          </a:p>
          <a:p>
            <a:pPr marL="514350" indent="-514350">
              <a:buFont typeface="+mj-lt"/>
              <a:buAutoNum type="arabicPeriod" startAt="2"/>
            </a:pPr>
            <a:r>
              <a:rPr lang="en-US" sz="2600" dirty="0"/>
              <a:t>Focus is the client’s life, NOT your agenda</a:t>
            </a:r>
          </a:p>
          <a:p>
            <a:pPr lvl="1"/>
            <a:r>
              <a:rPr lang="en-US" sz="2400" dirty="0"/>
              <a:t>Don’t argue, don’t persuade, don’t coerce</a:t>
            </a:r>
          </a:p>
          <a:p>
            <a:pPr lvl="1"/>
            <a:r>
              <a:rPr lang="en-US" sz="2400" i="1" dirty="0"/>
              <a:t>Ask</a:t>
            </a:r>
            <a:r>
              <a:rPr lang="en-US" sz="2400" dirty="0"/>
              <a:t>, rather than suggest, that they be </a:t>
            </a:r>
            <a:r>
              <a:rPr lang="en-US" sz="2400" i="1" dirty="0"/>
              <a:t>willingly</a:t>
            </a:r>
            <a:r>
              <a:rPr lang="en-US" sz="2400" dirty="0"/>
              <a:t> vulnerable to try on new behaviors</a:t>
            </a:r>
          </a:p>
        </p:txBody>
      </p:sp>
    </p:spTree>
    <p:extLst>
      <p:ext uri="{BB962C8B-B14F-4D97-AF65-F5344CB8AC3E}">
        <p14:creationId xmlns:p14="http://schemas.microsoft.com/office/powerpoint/2010/main" val="24790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Therapeutic stance: ten tips</a:t>
            </a:r>
          </a:p>
        </p:txBody>
      </p:sp>
      <p:sp>
        <p:nvSpPr>
          <p:cNvPr id="3" name="Content Placeholder 2"/>
          <p:cNvSpPr>
            <a:spLocks noGrp="1"/>
          </p:cNvSpPr>
          <p:nvPr>
            <p:ph idx="1"/>
          </p:nvPr>
        </p:nvSpPr>
        <p:spPr>
          <a:xfrm>
            <a:off x="685346" y="1935922"/>
            <a:ext cx="7765321" cy="4312477"/>
          </a:xfrm>
        </p:spPr>
        <p:txBody>
          <a:bodyPr>
            <a:normAutofit/>
          </a:bodyPr>
          <a:lstStyle/>
          <a:p>
            <a:pPr marL="514350" indent="-514350">
              <a:buFont typeface="+mj-lt"/>
              <a:buAutoNum type="arabicPeriod" startAt="3"/>
            </a:pPr>
            <a:r>
              <a:rPr lang="en-US" sz="2600" dirty="0"/>
              <a:t>Reason-giving/rationalizing are obstacles</a:t>
            </a:r>
          </a:p>
          <a:p>
            <a:pPr lvl="1"/>
            <a:r>
              <a:rPr lang="en-US" sz="2400" dirty="0"/>
              <a:t>The issue is </a:t>
            </a:r>
            <a:r>
              <a:rPr lang="en-US" sz="2400" i="1" dirty="0"/>
              <a:t>workability</a:t>
            </a:r>
            <a:r>
              <a:rPr lang="en-US" sz="2400" dirty="0"/>
              <a:t>, not reasonableness</a:t>
            </a:r>
          </a:p>
          <a:p>
            <a:pPr lvl="1"/>
            <a:r>
              <a:rPr lang="en-US" sz="2400" dirty="0"/>
              <a:t>Compassionately confront unworkable agendas (via functional analysis)</a:t>
            </a:r>
          </a:p>
          <a:p>
            <a:pPr marL="514350" indent="-514350">
              <a:buFont typeface="+mj-lt"/>
              <a:buAutoNum type="arabicPeriod" startAt="3"/>
            </a:pPr>
            <a:r>
              <a:rPr lang="en-US" sz="2600" dirty="0"/>
              <a:t>When in doubt, ask yourself or the client:</a:t>
            </a:r>
          </a:p>
          <a:p>
            <a:pPr lvl="1"/>
            <a:r>
              <a:rPr lang="en-US" sz="2400" i="1" dirty="0"/>
              <a:t>What is this in the service of?</a:t>
            </a:r>
          </a:p>
        </p:txBody>
      </p:sp>
    </p:spTree>
    <p:extLst>
      <p:ext uri="{BB962C8B-B14F-4D97-AF65-F5344CB8AC3E}">
        <p14:creationId xmlns:p14="http://schemas.microsoft.com/office/powerpoint/2010/main" val="104890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Reinforcing Consequences</a:t>
            </a:r>
          </a:p>
        </p:txBody>
      </p:sp>
      <p:sp>
        <p:nvSpPr>
          <p:cNvPr id="3" name="Content Placeholder 2"/>
          <p:cNvSpPr>
            <a:spLocks noGrp="1"/>
          </p:cNvSpPr>
          <p:nvPr>
            <p:ph idx="1"/>
          </p:nvPr>
        </p:nvSpPr>
        <p:spPr>
          <a:xfrm>
            <a:off x="685346" y="2096063"/>
            <a:ext cx="7765322" cy="3989427"/>
          </a:xfrm>
        </p:spPr>
        <p:txBody>
          <a:bodyPr>
            <a:normAutofit lnSpcReduction="10000"/>
          </a:bodyPr>
          <a:lstStyle/>
          <a:p>
            <a:r>
              <a:rPr lang="en-US" sz="2800" b="1" dirty="0"/>
              <a:t>Reinforcement</a:t>
            </a:r>
            <a:r>
              <a:rPr lang="en-US" sz="2800" dirty="0"/>
              <a:t>: consequence that increases future frequency of behavior</a:t>
            </a:r>
            <a:endParaRPr lang="en-US" sz="2600" dirty="0"/>
          </a:p>
          <a:p>
            <a:pPr lvl="1"/>
            <a:r>
              <a:rPr lang="en-US" sz="2600" b="1" dirty="0"/>
              <a:t>Positive</a:t>
            </a:r>
            <a:r>
              <a:rPr lang="en-US" sz="2600" dirty="0"/>
              <a:t> reinforcement</a:t>
            </a:r>
          </a:p>
          <a:p>
            <a:pPr lvl="2"/>
            <a:r>
              <a:rPr lang="en-US" sz="2400" i="1" dirty="0"/>
              <a:t>Access</a:t>
            </a:r>
            <a:r>
              <a:rPr lang="en-US" sz="2400" dirty="0"/>
              <a:t> something you want</a:t>
            </a:r>
          </a:p>
          <a:p>
            <a:pPr lvl="2"/>
            <a:r>
              <a:rPr lang="en-US" sz="2400" dirty="0"/>
              <a:t>Behavior is under </a:t>
            </a:r>
            <a:r>
              <a:rPr lang="en-US" sz="2400" b="1" dirty="0"/>
              <a:t>appetitive</a:t>
            </a:r>
            <a:r>
              <a:rPr lang="en-US" sz="2400" dirty="0"/>
              <a:t> control</a:t>
            </a:r>
          </a:p>
          <a:p>
            <a:pPr lvl="1"/>
            <a:r>
              <a:rPr lang="en-US" sz="2600" b="1" dirty="0"/>
              <a:t>Negative</a:t>
            </a:r>
            <a:r>
              <a:rPr lang="en-US" sz="2600" dirty="0"/>
              <a:t> reinforcement</a:t>
            </a:r>
          </a:p>
          <a:p>
            <a:pPr lvl="2"/>
            <a:r>
              <a:rPr lang="en-US" sz="2400" i="1" dirty="0"/>
              <a:t>Avoid</a:t>
            </a:r>
            <a:r>
              <a:rPr lang="en-US" sz="2400" dirty="0"/>
              <a:t> something you don’t want</a:t>
            </a:r>
          </a:p>
          <a:p>
            <a:pPr lvl="2"/>
            <a:r>
              <a:rPr lang="en-US" sz="2400" dirty="0"/>
              <a:t>Behavior is under </a:t>
            </a:r>
            <a:r>
              <a:rPr lang="en-US" sz="2400" b="1" dirty="0"/>
              <a:t>aversive</a:t>
            </a:r>
            <a:r>
              <a:rPr lang="en-US" sz="2400" dirty="0"/>
              <a:t> control</a:t>
            </a:r>
          </a:p>
        </p:txBody>
      </p:sp>
    </p:spTree>
    <p:extLst>
      <p:ext uri="{BB962C8B-B14F-4D97-AF65-F5344CB8AC3E}">
        <p14:creationId xmlns:p14="http://schemas.microsoft.com/office/powerpoint/2010/main" val="23089859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Therapeutic stance: ten tips</a:t>
            </a:r>
          </a:p>
        </p:txBody>
      </p:sp>
      <p:sp>
        <p:nvSpPr>
          <p:cNvPr id="3" name="Content Placeholder 2"/>
          <p:cNvSpPr>
            <a:spLocks noGrp="1"/>
          </p:cNvSpPr>
          <p:nvPr>
            <p:ph idx="1"/>
          </p:nvPr>
        </p:nvSpPr>
        <p:spPr>
          <a:xfrm>
            <a:off x="685346" y="2096064"/>
            <a:ext cx="7765322" cy="3970908"/>
          </a:xfrm>
        </p:spPr>
        <p:txBody>
          <a:bodyPr>
            <a:normAutofit/>
          </a:bodyPr>
          <a:lstStyle/>
          <a:p>
            <a:pPr marL="514350" indent="-514350">
              <a:buFont typeface="+mj-lt"/>
              <a:buAutoNum type="arabicPeriod" startAt="5"/>
            </a:pPr>
            <a:r>
              <a:rPr lang="en-US" sz="2600" dirty="0"/>
              <a:t>We can’t rescue clients from the challenge and difficulty of growth</a:t>
            </a:r>
          </a:p>
          <a:p>
            <a:pPr lvl="1"/>
            <a:r>
              <a:rPr lang="en-US" sz="2400" dirty="0"/>
              <a:t>Let go of the need to </a:t>
            </a:r>
            <a:r>
              <a:rPr lang="en-US" sz="2400" i="1" dirty="0"/>
              <a:t>fix</a:t>
            </a:r>
            <a:r>
              <a:rPr lang="en-US" sz="2400" dirty="0"/>
              <a:t> them</a:t>
            </a:r>
          </a:p>
          <a:p>
            <a:pPr lvl="1"/>
            <a:r>
              <a:rPr lang="en-US" sz="2400" dirty="0"/>
              <a:t>They’re NOT </a:t>
            </a:r>
            <a:r>
              <a:rPr lang="en-US" sz="2400" i="1" dirty="0"/>
              <a:t>broken, </a:t>
            </a:r>
            <a:r>
              <a:rPr lang="en-US" sz="2400" dirty="0"/>
              <a:t>but rather </a:t>
            </a:r>
            <a:r>
              <a:rPr lang="en-US" sz="2400" i="1" dirty="0"/>
              <a:t>stuck</a:t>
            </a:r>
            <a:endParaRPr lang="en-US" sz="2400" dirty="0"/>
          </a:p>
          <a:p>
            <a:pPr marL="514350" indent="-514350">
              <a:buFont typeface="+mj-lt"/>
              <a:buAutoNum type="arabicPeriod" startAt="5"/>
            </a:pPr>
            <a:r>
              <a:rPr lang="en-US" sz="2600" dirty="0"/>
              <a:t>The client’s </a:t>
            </a:r>
            <a:r>
              <a:rPr lang="en-US" sz="2600" i="1" dirty="0"/>
              <a:t>experience</a:t>
            </a:r>
            <a:r>
              <a:rPr lang="en-US" sz="2600" dirty="0"/>
              <a:t> is NOT the enemy</a:t>
            </a:r>
          </a:p>
          <a:p>
            <a:pPr lvl="1"/>
            <a:r>
              <a:rPr lang="en-US" sz="2400" dirty="0"/>
              <a:t>What matters is how the client </a:t>
            </a:r>
            <a:r>
              <a:rPr lang="en-US" sz="2400" i="1" dirty="0"/>
              <a:t>relates or responds to </a:t>
            </a:r>
            <a:r>
              <a:rPr lang="en-US" sz="2400" dirty="0"/>
              <a:t>his/her experience</a:t>
            </a:r>
          </a:p>
        </p:txBody>
      </p:sp>
    </p:spTree>
    <p:extLst>
      <p:ext uri="{BB962C8B-B14F-4D97-AF65-F5344CB8AC3E}">
        <p14:creationId xmlns:p14="http://schemas.microsoft.com/office/powerpoint/2010/main" val="39282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Therapeutic stance: ten tips</a:t>
            </a:r>
          </a:p>
        </p:txBody>
      </p:sp>
      <p:sp>
        <p:nvSpPr>
          <p:cNvPr id="3" name="Content Placeholder 2"/>
          <p:cNvSpPr>
            <a:spLocks noGrp="1"/>
          </p:cNvSpPr>
          <p:nvPr>
            <p:ph sz="half" idx="1"/>
          </p:nvPr>
        </p:nvSpPr>
        <p:spPr>
          <a:xfrm>
            <a:off x="518160" y="2088320"/>
            <a:ext cx="3947161" cy="3702881"/>
          </a:xfrm>
        </p:spPr>
        <p:txBody>
          <a:bodyPr>
            <a:normAutofit fontScale="85000" lnSpcReduction="20000"/>
          </a:bodyPr>
          <a:lstStyle/>
          <a:p>
            <a:pPr marL="514350" indent="-514350">
              <a:buFont typeface="+mj-lt"/>
              <a:buAutoNum type="arabicPeriod" startAt="7"/>
            </a:pPr>
            <a:r>
              <a:rPr lang="en-US" sz="3100" dirty="0"/>
              <a:t>Never protect yourself by moving one up on client</a:t>
            </a:r>
          </a:p>
          <a:p>
            <a:pPr lvl="1"/>
            <a:r>
              <a:rPr lang="en-US" sz="2800" dirty="0"/>
              <a:t>You are both climbing your own mountains</a:t>
            </a:r>
          </a:p>
          <a:p>
            <a:pPr lvl="1"/>
            <a:r>
              <a:rPr lang="en-US" sz="2800" dirty="0"/>
              <a:t>You just have better view of obstacles on client’s mountain</a:t>
            </a:r>
          </a:p>
        </p:txBody>
      </p:sp>
      <p:pic>
        <p:nvPicPr>
          <p:cNvPr id="3074" name="Picture 2" descr="Image result for two mountai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30738" y="2434489"/>
            <a:ext cx="3819525" cy="3009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06281" y="6435387"/>
            <a:ext cx="1460464" cy="276999"/>
          </a:xfrm>
          <a:prstGeom prst="rect">
            <a:avLst/>
          </a:prstGeom>
          <a:noFill/>
        </p:spPr>
        <p:txBody>
          <a:bodyPr wrap="none" rtlCol="0">
            <a:spAutoFit/>
          </a:bodyPr>
          <a:lstStyle/>
          <a:p>
            <a:r>
              <a:rPr lang="en-US" sz="1200" dirty="0">
                <a:solidFill>
                  <a:schemeClr val="tx1">
                    <a:lumMod val="50000"/>
                  </a:schemeClr>
                </a:solidFill>
              </a:rPr>
              <a:t>Image: imgur.com</a:t>
            </a:r>
          </a:p>
        </p:txBody>
      </p:sp>
      <p:sp>
        <p:nvSpPr>
          <p:cNvPr id="4" name="TextBox 3"/>
          <p:cNvSpPr txBox="1"/>
          <p:nvPr/>
        </p:nvSpPr>
        <p:spPr>
          <a:xfrm>
            <a:off x="1120775" y="6343054"/>
            <a:ext cx="1011815" cy="369332"/>
          </a:xfrm>
          <a:prstGeom prst="rect">
            <a:avLst/>
          </a:prstGeom>
          <a:noFill/>
        </p:spPr>
        <p:txBody>
          <a:bodyPr wrap="none" rtlCol="0">
            <a:spAutoFit/>
          </a:bodyPr>
          <a:lstStyle/>
          <a:p>
            <a:r>
              <a:rPr lang="en-US"/>
              <a:t>* Notes</a:t>
            </a:r>
          </a:p>
        </p:txBody>
      </p:sp>
    </p:spTree>
    <p:extLst>
      <p:ext uri="{BB962C8B-B14F-4D97-AF65-F5344CB8AC3E}">
        <p14:creationId xmlns:p14="http://schemas.microsoft.com/office/powerpoint/2010/main" val="26751031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Therapeutic stance: ten tips</a:t>
            </a:r>
          </a:p>
        </p:txBody>
      </p:sp>
      <p:sp>
        <p:nvSpPr>
          <p:cNvPr id="3" name="Content Placeholder 2"/>
          <p:cNvSpPr>
            <a:spLocks noGrp="1"/>
          </p:cNvSpPr>
          <p:nvPr>
            <p:ph idx="1"/>
          </p:nvPr>
        </p:nvSpPr>
        <p:spPr>
          <a:xfrm>
            <a:off x="685346" y="2096064"/>
            <a:ext cx="7765322" cy="4156456"/>
          </a:xfrm>
        </p:spPr>
        <p:txBody>
          <a:bodyPr>
            <a:normAutofit/>
          </a:bodyPr>
          <a:lstStyle/>
          <a:p>
            <a:pPr marL="0" indent="0">
              <a:buNone/>
            </a:pPr>
            <a:r>
              <a:rPr lang="en-US" sz="2600" dirty="0"/>
              <a:t>8. Watch for </a:t>
            </a:r>
            <a:r>
              <a:rPr lang="en-US" sz="2600" i="1" dirty="0"/>
              <a:t>your own </a:t>
            </a:r>
            <a:r>
              <a:rPr lang="en-US" sz="2600" dirty="0"/>
              <a:t>experiential</a:t>
            </a:r>
            <a:r>
              <a:rPr lang="en-US" sz="2600" i="1" dirty="0"/>
              <a:t> </a:t>
            </a:r>
            <a:r>
              <a:rPr lang="en-US" sz="2600" dirty="0"/>
              <a:t>avoidance</a:t>
            </a:r>
          </a:p>
          <a:p>
            <a:pPr lvl="1"/>
            <a:r>
              <a:rPr lang="en-US" sz="2400" dirty="0"/>
              <a:t>Changing topics or cutting them off</a:t>
            </a:r>
          </a:p>
          <a:p>
            <a:pPr lvl="1"/>
            <a:r>
              <a:rPr lang="en-US" sz="2400" dirty="0"/>
              <a:t>Trying to fill the silence with language rather than just sitting with pain</a:t>
            </a:r>
          </a:p>
          <a:p>
            <a:pPr lvl="1"/>
            <a:r>
              <a:rPr lang="en-US" sz="2400" dirty="0"/>
              <a:t>Telling them “it’s okay” when it’s not</a:t>
            </a:r>
          </a:p>
          <a:p>
            <a:pPr lvl="1"/>
            <a:r>
              <a:rPr lang="en-US" sz="2400" dirty="0"/>
              <a:t>Letting them perseverate (i.e. get </a:t>
            </a:r>
            <a:r>
              <a:rPr lang="en-US" sz="2400" i="1" dirty="0"/>
              <a:t>lost</a:t>
            </a:r>
            <a:r>
              <a:rPr lang="en-US" sz="2400" dirty="0"/>
              <a:t> in Self-As-Content) without bringing them back to present moment to facilitate </a:t>
            </a:r>
            <a:r>
              <a:rPr lang="en-US" sz="2400" dirty="0" err="1"/>
              <a:t>defusion</a:t>
            </a:r>
            <a:endParaRPr lang="en-US" sz="2400" dirty="0"/>
          </a:p>
        </p:txBody>
      </p:sp>
    </p:spTree>
    <p:extLst>
      <p:ext uri="{BB962C8B-B14F-4D97-AF65-F5344CB8AC3E}">
        <p14:creationId xmlns:p14="http://schemas.microsoft.com/office/powerpoint/2010/main" val="20412881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Therapeutic stance: Ten Tips</a:t>
            </a:r>
          </a:p>
        </p:txBody>
      </p:sp>
      <p:sp>
        <p:nvSpPr>
          <p:cNvPr id="3" name="Content Placeholder 2"/>
          <p:cNvSpPr>
            <a:spLocks noGrp="1"/>
          </p:cNvSpPr>
          <p:nvPr>
            <p:ph idx="1"/>
          </p:nvPr>
        </p:nvSpPr>
        <p:spPr>
          <a:xfrm>
            <a:off x="685346" y="2061028"/>
            <a:ext cx="7765322" cy="4326123"/>
          </a:xfrm>
        </p:spPr>
        <p:txBody>
          <a:bodyPr>
            <a:normAutofit fontScale="92500" lnSpcReduction="10000"/>
          </a:bodyPr>
          <a:lstStyle/>
          <a:p>
            <a:pPr marL="514350" indent="-514350">
              <a:buFont typeface="+mj-lt"/>
              <a:buAutoNum type="arabicPeriod" startAt="9"/>
            </a:pPr>
            <a:r>
              <a:rPr lang="en-US" sz="2800" dirty="0"/>
              <a:t>If client is trapped, frustrated, confused, afraid, angry or anxious:</a:t>
            </a:r>
            <a:endParaRPr lang="en-US" sz="2800" i="1" dirty="0"/>
          </a:p>
          <a:p>
            <a:pPr lvl="1"/>
            <a:r>
              <a:rPr lang="en-US" sz="2600" dirty="0"/>
              <a:t>This is exactly what needs to be worked on, and it is here now</a:t>
            </a:r>
          </a:p>
          <a:p>
            <a:pPr lvl="1"/>
            <a:r>
              <a:rPr lang="en-US" sz="2600" dirty="0"/>
              <a:t>Turn the barrier into an opportunity</a:t>
            </a:r>
          </a:p>
          <a:p>
            <a:pPr marL="514350" indent="-514350">
              <a:buFont typeface="+mj-lt"/>
              <a:buAutoNum type="arabicPeriod" startAt="10"/>
            </a:pPr>
            <a:r>
              <a:rPr lang="en-US" sz="2800" dirty="0"/>
              <a:t>If you feel trapped, frustrated, confused, afraid, angry, or anxious:</a:t>
            </a:r>
            <a:endParaRPr lang="en-US" sz="2800" i="1" dirty="0"/>
          </a:p>
          <a:p>
            <a:pPr lvl="1"/>
            <a:r>
              <a:rPr lang="en-US" sz="2600" dirty="0"/>
              <a:t>You can use this to humanize your work</a:t>
            </a:r>
          </a:p>
          <a:p>
            <a:pPr lvl="1"/>
            <a:r>
              <a:rPr lang="en-US" sz="2600" dirty="0"/>
              <a:t>Open up to it</a:t>
            </a:r>
          </a:p>
        </p:txBody>
      </p:sp>
    </p:spTree>
    <p:extLst>
      <p:ext uri="{BB962C8B-B14F-4D97-AF65-F5344CB8AC3E}">
        <p14:creationId xmlns:p14="http://schemas.microsoft.com/office/powerpoint/2010/main" val="21467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relationship</a:t>
            </a:r>
          </a:p>
        </p:txBody>
      </p:sp>
      <p:sp>
        <p:nvSpPr>
          <p:cNvPr id="3" name="Content Placeholder 2"/>
          <p:cNvSpPr>
            <a:spLocks noGrp="1"/>
          </p:cNvSpPr>
          <p:nvPr>
            <p:ph idx="1"/>
          </p:nvPr>
        </p:nvSpPr>
        <p:spPr>
          <a:xfrm>
            <a:off x="685346" y="2096064"/>
            <a:ext cx="7765322" cy="4008901"/>
          </a:xfrm>
        </p:spPr>
        <p:txBody>
          <a:bodyPr>
            <a:normAutofit/>
          </a:bodyPr>
          <a:lstStyle/>
          <a:p>
            <a:r>
              <a:rPr lang="en-US" sz="2800" dirty="0"/>
              <a:t>Aim is to continually </a:t>
            </a:r>
            <a:r>
              <a:rPr lang="en-US" sz="2800" i="1" dirty="0"/>
              <a:t>shape </a:t>
            </a:r>
            <a:r>
              <a:rPr lang="en-US" sz="2800" dirty="0"/>
              <a:t>the client’s behavior as it relates to ACT </a:t>
            </a:r>
            <a:r>
              <a:rPr lang="en-US" sz="2800" dirty="0" err="1"/>
              <a:t>hexaflex</a:t>
            </a:r>
            <a:endParaRPr lang="en-US" sz="2800" dirty="0"/>
          </a:p>
          <a:p>
            <a:pPr lvl="1">
              <a:lnSpc>
                <a:spcPct val="150000"/>
              </a:lnSpc>
            </a:pPr>
            <a:r>
              <a:rPr lang="en-US" sz="2600" b="1" dirty="0"/>
              <a:t>Model</a:t>
            </a:r>
            <a:r>
              <a:rPr lang="en-US" sz="2600" dirty="0"/>
              <a:t> ACT in the therapy room</a:t>
            </a:r>
          </a:p>
          <a:p>
            <a:pPr lvl="1">
              <a:lnSpc>
                <a:spcPct val="150000"/>
              </a:lnSpc>
            </a:pPr>
            <a:r>
              <a:rPr lang="en-US" sz="2600" b="1" dirty="0"/>
              <a:t>Evoke</a:t>
            </a:r>
            <a:r>
              <a:rPr lang="en-US" sz="2600" dirty="0"/>
              <a:t> psychological flexibility in client</a:t>
            </a:r>
          </a:p>
          <a:p>
            <a:pPr lvl="1">
              <a:lnSpc>
                <a:spcPct val="150000"/>
              </a:lnSpc>
            </a:pPr>
            <a:r>
              <a:rPr lang="en-US" sz="2600" b="1" dirty="0"/>
              <a:t>Reinforce</a:t>
            </a:r>
            <a:r>
              <a:rPr lang="en-US" sz="2600" dirty="0"/>
              <a:t> client’s workable behavior in and out of therapy</a:t>
            </a:r>
          </a:p>
        </p:txBody>
      </p:sp>
    </p:spTree>
    <p:extLst>
      <p:ext uri="{BB962C8B-B14F-4D97-AF65-F5344CB8AC3E}">
        <p14:creationId xmlns:p14="http://schemas.microsoft.com/office/powerpoint/2010/main" val="15684407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rot="5400000">
            <a:off x="2325876" y="1481866"/>
            <a:ext cx="4389120" cy="4114800"/>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 name="Straight Connector 5"/>
          <p:cNvCxnSpPr>
            <a:stCxn id="4" idx="2"/>
            <a:endCxn id="4" idx="5"/>
          </p:cNvCxnSpPr>
          <p:nvPr/>
        </p:nvCxnSpPr>
        <p:spPr>
          <a:xfrm>
            <a:off x="2463037"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a:stCxn id="4" idx="4"/>
            <a:endCxn id="4" idx="1"/>
          </p:cNvCxnSpPr>
          <p:nvPr/>
        </p:nvCxnSpPr>
        <p:spPr>
          <a:xfrm flipH="1">
            <a:off x="2463037"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4" idx="3"/>
            <a:endCxn id="4" idx="0"/>
          </p:cNvCxnSpPr>
          <p:nvPr/>
        </p:nvCxnSpPr>
        <p:spPr>
          <a:xfrm>
            <a:off x="4520436" y="1344706"/>
            <a:ext cx="0" cy="438912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4" idx="2"/>
            <a:endCxn id="4" idx="4"/>
          </p:cNvCxnSpPr>
          <p:nvPr/>
        </p:nvCxnSpPr>
        <p:spPr>
          <a:xfrm>
            <a:off x="2463037" y="237340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4" idx="1"/>
            <a:endCxn id="4" idx="5"/>
          </p:cNvCxnSpPr>
          <p:nvPr/>
        </p:nvCxnSpPr>
        <p:spPr>
          <a:xfrm>
            <a:off x="2463037" y="470512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4" idx="3"/>
            <a:endCxn id="4" idx="1"/>
          </p:cNvCxnSpPr>
          <p:nvPr/>
        </p:nvCxnSpPr>
        <p:spPr>
          <a:xfrm flipH="1">
            <a:off x="2463037"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4" idx="3"/>
            <a:endCxn id="4" idx="5"/>
          </p:cNvCxnSpPr>
          <p:nvPr/>
        </p:nvCxnSpPr>
        <p:spPr>
          <a:xfrm>
            <a:off x="4520436"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4" idx="0"/>
            <a:endCxn id="4" idx="2"/>
          </p:cNvCxnSpPr>
          <p:nvPr/>
        </p:nvCxnSpPr>
        <p:spPr>
          <a:xfrm flipH="1" flipV="1">
            <a:off x="2463037" y="23734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a:stCxn id="4" idx="0"/>
            <a:endCxn id="4" idx="4"/>
          </p:cNvCxnSpPr>
          <p:nvPr/>
        </p:nvCxnSpPr>
        <p:spPr>
          <a:xfrm flipV="1">
            <a:off x="4520436" y="2373406"/>
            <a:ext cx="2057399" cy="3360420"/>
          </a:xfrm>
          <a:prstGeom prst="line">
            <a:avLst/>
          </a:prstGeom>
        </p:spPr>
        <p:style>
          <a:lnRef idx="1">
            <a:schemeClr val="dk1"/>
          </a:lnRef>
          <a:fillRef idx="0">
            <a:schemeClr val="dk1"/>
          </a:fillRef>
          <a:effectRef idx="0">
            <a:schemeClr val="dk1"/>
          </a:effectRef>
          <a:fontRef idx="minor">
            <a:schemeClr val="tx1"/>
          </a:fontRef>
        </p:style>
      </p:cxnSp>
      <p:sp>
        <p:nvSpPr>
          <p:cNvPr id="25" name="Oval 24"/>
          <p:cNvSpPr/>
          <p:nvPr/>
        </p:nvSpPr>
        <p:spPr>
          <a:xfrm>
            <a:off x="3468877" y="2487706"/>
            <a:ext cx="2103120" cy="2103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Psychological</a:t>
            </a:r>
          </a:p>
          <a:p>
            <a:pPr algn="ctr"/>
            <a:r>
              <a:rPr lang="en-US" sz="1400" b="1" dirty="0"/>
              <a:t>Flexibility</a:t>
            </a:r>
          </a:p>
        </p:txBody>
      </p:sp>
      <p:sp>
        <p:nvSpPr>
          <p:cNvPr id="2" name="TextBox 1"/>
          <p:cNvSpPr txBox="1"/>
          <p:nvPr/>
        </p:nvSpPr>
        <p:spPr>
          <a:xfrm>
            <a:off x="2364511" y="838214"/>
            <a:ext cx="4311847" cy="369332"/>
          </a:xfrm>
          <a:prstGeom prst="rect">
            <a:avLst/>
          </a:prstGeom>
          <a:noFill/>
        </p:spPr>
        <p:txBody>
          <a:bodyPr wrap="square" rtlCol="0">
            <a:spAutoFit/>
          </a:bodyPr>
          <a:lstStyle/>
          <a:p>
            <a:pPr algn="ctr"/>
            <a:r>
              <a:rPr lang="en-US" dirty="0"/>
              <a:t>Present Moment</a:t>
            </a:r>
          </a:p>
        </p:txBody>
      </p:sp>
      <p:sp>
        <p:nvSpPr>
          <p:cNvPr id="3" name="TextBox 2"/>
          <p:cNvSpPr txBox="1"/>
          <p:nvPr/>
        </p:nvSpPr>
        <p:spPr>
          <a:xfrm>
            <a:off x="906141" y="2050239"/>
            <a:ext cx="1446230" cy="646331"/>
          </a:xfrm>
          <a:prstGeom prst="rect">
            <a:avLst/>
          </a:prstGeom>
          <a:noFill/>
        </p:spPr>
        <p:txBody>
          <a:bodyPr wrap="none" rtlCol="0">
            <a:spAutoFit/>
          </a:bodyPr>
          <a:lstStyle/>
          <a:p>
            <a:pPr algn="ctr"/>
            <a:r>
              <a:rPr lang="en-US" dirty="0"/>
              <a:t>Acceptance/</a:t>
            </a:r>
          </a:p>
          <a:p>
            <a:pPr algn="ctr"/>
            <a:r>
              <a:rPr lang="en-US" dirty="0"/>
              <a:t>Willingness</a:t>
            </a:r>
          </a:p>
        </p:txBody>
      </p:sp>
      <p:sp>
        <p:nvSpPr>
          <p:cNvPr id="5" name="TextBox 4"/>
          <p:cNvSpPr txBox="1"/>
          <p:nvPr/>
        </p:nvSpPr>
        <p:spPr>
          <a:xfrm>
            <a:off x="1062434" y="4406160"/>
            <a:ext cx="1133645" cy="369332"/>
          </a:xfrm>
          <a:prstGeom prst="rect">
            <a:avLst/>
          </a:prstGeom>
          <a:noFill/>
        </p:spPr>
        <p:txBody>
          <a:bodyPr wrap="none" rtlCol="0">
            <a:spAutoFit/>
          </a:bodyPr>
          <a:lstStyle/>
          <a:p>
            <a:pPr algn="ctr"/>
            <a:r>
              <a:rPr lang="en-US" dirty="0" err="1"/>
              <a:t>Defusion</a:t>
            </a:r>
            <a:endParaRPr lang="en-US" dirty="0"/>
          </a:p>
        </p:txBody>
      </p:sp>
      <p:sp>
        <p:nvSpPr>
          <p:cNvPr id="7" name="TextBox 6"/>
          <p:cNvSpPr txBox="1"/>
          <p:nvPr/>
        </p:nvSpPr>
        <p:spPr>
          <a:xfrm>
            <a:off x="3588129" y="5848125"/>
            <a:ext cx="1864613" cy="369332"/>
          </a:xfrm>
          <a:prstGeom prst="rect">
            <a:avLst/>
          </a:prstGeom>
          <a:noFill/>
        </p:spPr>
        <p:txBody>
          <a:bodyPr wrap="none" rtlCol="0">
            <a:spAutoFit/>
          </a:bodyPr>
          <a:lstStyle/>
          <a:p>
            <a:r>
              <a:rPr lang="en-US" dirty="0"/>
              <a:t>Self-As-Context</a:t>
            </a:r>
          </a:p>
        </p:txBody>
      </p:sp>
      <p:sp>
        <p:nvSpPr>
          <p:cNvPr id="9" name="TextBox 8"/>
          <p:cNvSpPr txBox="1"/>
          <p:nvPr/>
        </p:nvSpPr>
        <p:spPr>
          <a:xfrm>
            <a:off x="6656377" y="2188738"/>
            <a:ext cx="894476" cy="369332"/>
          </a:xfrm>
          <a:prstGeom prst="rect">
            <a:avLst/>
          </a:prstGeom>
          <a:noFill/>
        </p:spPr>
        <p:txBody>
          <a:bodyPr wrap="none" rtlCol="0">
            <a:spAutoFit/>
          </a:bodyPr>
          <a:lstStyle/>
          <a:p>
            <a:pPr algn="ctr"/>
            <a:r>
              <a:rPr lang="en-US" dirty="0"/>
              <a:t>Values</a:t>
            </a:r>
          </a:p>
        </p:txBody>
      </p:sp>
      <p:sp>
        <p:nvSpPr>
          <p:cNvPr id="11" name="TextBox 10"/>
          <p:cNvSpPr txBox="1"/>
          <p:nvPr/>
        </p:nvSpPr>
        <p:spPr>
          <a:xfrm>
            <a:off x="6676358" y="4406160"/>
            <a:ext cx="1377300" cy="646331"/>
          </a:xfrm>
          <a:prstGeom prst="rect">
            <a:avLst/>
          </a:prstGeom>
          <a:noFill/>
        </p:spPr>
        <p:txBody>
          <a:bodyPr wrap="none" rtlCol="0">
            <a:spAutoFit/>
          </a:bodyPr>
          <a:lstStyle/>
          <a:p>
            <a:pPr algn="ctr"/>
            <a:r>
              <a:rPr lang="en-US" dirty="0"/>
              <a:t>Committed</a:t>
            </a:r>
          </a:p>
          <a:p>
            <a:pPr algn="ctr"/>
            <a:r>
              <a:rPr lang="en-US" dirty="0"/>
              <a:t>Action</a:t>
            </a:r>
          </a:p>
        </p:txBody>
      </p:sp>
      <p:sp>
        <p:nvSpPr>
          <p:cNvPr id="19" name="Rectangle 18"/>
          <p:cNvSpPr/>
          <p:nvPr/>
        </p:nvSpPr>
        <p:spPr>
          <a:xfrm>
            <a:off x="551543" y="1538514"/>
            <a:ext cx="1911494" cy="40059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09588" y="286785"/>
            <a:ext cx="2016688" cy="62881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77835" y="1538514"/>
            <a:ext cx="1927536" cy="40059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55696" y="3308433"/>
            <a:ext cx="1103187"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OPEN</a:t>
            </a:r>
          </a:p>
        </p:txBody>
      </p:sp>
      <p:sp>
        <p:nvSpPr>
          <p:cNvPr id="26" name="TextBox 25"/>
          <p:cNvSpPr txBox="1"/>
          <p:nvPr/>
        </p:nvSpPr>
        <p:spPr>
          <a:xfrm>
            <a:off x="3860061" y="331667"/>
            <a:ext cx="1320746"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AWARE</a:t>
            </a:r>
          </a:p>
        </p:txBody>
      </p:sp>
      <p:sp>
        <p:nvSpPr>
          <p:cNvPr id="27" name="TextBox 26"/>
          <p:cNvSpPr txBox="1"/>
          <p:nvPr/>
        </p:nvSpPr>
        <p:spPr>
          <a:xfrm>
            <a:off x="6618546" y="3308433"/>
            <a:ext cx="1821332"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ENGAGED</a:t>
            </a:r>
          </a:p>
        </p:txBody>
      </p:sp>
      <p:sp>
        <p:nvSpPr>
          <p:cNvPr id="28" name="TextBox 27"/>
          <p:cNvSpPr txBox="1"/>
          <p:nvPr/>
        </p:nvSpPr>
        <p:spPr>
          <a:xfrm>
            <a:off x="347304" y="5747874"/>
            <a:ext cx="2873878" cy="646331"/>
          </a:xfrm>
          <a:prstGeom prst="rect">
            <a:avLst/>
          </a:prstGeom>
          <a:noFill/>
        </p:spPr>
        <p:txBody>
          <a:bodyPr wrap="square" rtlCol="0">
            <a:spAutoFit/>
          </a:bodyPr>
          <a:lstStyle/>
          <a:p>
            <a:r>
              <a:rPr lang="en-US" dirty="0"/>
              <a:t>1. Am I open to having my private experience…</a:t>
            </a:r>
          </a:p>
        </p:txBody>
      </p:sp>
      <p:sp>
        <p:nvSpPr>
          <p:cNvPr id="29" name="TextBox 28"/>
          <p:cNvSpPr txBox="1"/>
          <p:nvPr/>
        </p:nvSpPr>
        <p:spPr>
          <a:xfrm>
            <a:off x="6438919" y="5747873"/>
            <a:ext cx="2223868" cy="646331"/>
          </a:xfrm>
          <a:prstGeom prst="rect">
            <a:avLst/>
          </a:prstGeom>
          <a:noFill/>
        </p:spPr>
        <p:txBody>
          <a:bodyPr wrap="square" rtlCol="0">
            <a:spAutoFit/>
          </a:bodyPr>
          <a:lstStyle/>
          <a:p>
            <a:r>
              <a:rPr lang="en-US" dirty="0"/>
              <a:t>2. as I engage my clinical values…</a:t>
            </a:r>
          </a:p>
        </p:txBody>
      </p:sp>
      <p:sp>
        <p:nvSpPr>
          <p:cNvPr id="30" name="TextBox 29"/>
          <p:cNvSpPr txBox="1"/>
          <p:nvPr/>
        </p:nvSpPr>
        <p:spPr>
          <a:xfrm>
            <a:off x="5876749" y="463796"/>
            <a:ext cx="2471390" cy="923330"/>
          </a:xfrm>
          <a:prstGeom prst="rect">
            <a:avLst/>
          </a:prstGeom>
          <a:noFill/>
        </p:spPr>
        <p:txBody>
          <a:bodyPr wrap="square" rtlCol="0">
            <a:spAutoFit/>
          </a:bodyPr>
          <a:lstStyle/>
          <a:p>
            <a:r>
              <a:rPr lang="en-US" dirty="0"/>
              <a:t>3. in the therapeutic relationship with full awareness?</a:t>
            </a:r>
          </a:p>
        </p:txBody>
      </p:sp>
      <p:sp>
        <p:nvSpPr>
          <p:cNvPr id="31" name="TextBox 30">
            <a:extLst>
              <a:ext uri="{FF2B5EF4-FFF2-40B4-BE49-F238E27FC236}">
                <a16:creationId xmlns:a16="http://schemas.microsoft.com/office/drawing/2014/main" id="{D7CBAE7E-D870-4546-B15C-34DA8C9A1B97}"/>
              </a:ext>
            </a:extLst>
          </p:cNvPr>
          <p:cNvSpPr txBox="1"/>
          <p:nvPr/>
        </p:nvSpPr>
        <p:spPr>
          <a:xfrm>
            <a:off x="174173" y="160415"/>
            <a:ext cx="2286203"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Modeling ACT</a:t>
            </a:r>
          </a:p>
        </p:txBody>
      </p:sp>
    </p:spTree>
    <p:extLst>
      <p:ext uri="{BB962C8B-B14F-4D97-AF65-F5344CB8AC3E}">
        <p14:creationId xmlns:p14="http://schemas.microsoft.com/office/powerpoint/2010/main" val="22269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4" grpId="0"/>
      <p:bldP spid="26" grpId="0"/>
      <p:bldP spid="27" grpId="0"/>
      <p:bldP spid="28" grpId="0"/>
      <p:bldP spid="29" grpId="0"/>
      <p:bldP spid="30" grpId="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3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9498F5-0C1E-4675-92A7-830E69DFE3C2}"/>
              </a:ext>
            </a:extLst>
          </p:cNvPr>
          <p:cNvSpPr>
            <a:spLocks noGrp="1"/>
          </p:cNvSpPr>
          <p:nvPr>
            <p:ph type="title"/>
          </p:nvPr>
        </p:nvSpPr>
        <p:spPr>
          <a:xfrm>
            <a:off x="685347" y="609602"/>
            <a:ext cx="7765321" cy="938292"/>
          </a:xfrm>
        </p:spPr>
        <p:txBody>
          <a:bodyPr/>
          <a:lstStyle/>
          <a:p>
            <a:r>
              <a:rPr lang="en-US" dirty="0"/>
              <a:t>Validate and Evoke</a:t>
            </a:r>
          </a:p>
        </p:txBody>
      </p:sp>
      <p:sp>
        <p:nvSpPr>
          <p:cNvPr id="6" name="Content Placeholder 5">
            <a:extLst>
              <a:ext uri="{FF2B5EF4-FFF2-40B4-BE49-F238E27FC236}">
                <a16:creationId xmlns:a16="http://schemas.microsoft.com/office/drawing/2014/main" id="{AB24DCED-2A93-4BB4-93E9-19F27AA376B8}"/>
              </a:ext>
            </a:extLst>
          </p:cNvPr>
          <p:cNvSpPr>
            <a:spLocks noGrp="1"/>
          </p:cNvSpPr>
          <p:nvPr>
            <p:ph idx="1"/>
          </p:nvPr>
        </p:nvSpPr>
        <p:spPr>
          <a:xfrm>
            <a:off x="685346" y="2096063"/>
            <a:ext cx="7765322" cy="3972227"/>
          </a:xfrm>
        </p:spPr>
        <p:txBody>
          <a:bodyPr>
            <a:normAutofit/>
          </a:bodyPr>
          <a:lstStyle/>
          <a:p>
            <a:r>
              <a:rPr lang="en-US" sz="2400" b="1" dirty="0"/>
              <a:t>Present: </a:t>
            </a:r>
            <a:r>
              <a:rPr lang="en-US" sz="2400" dirty="0"/>
              <a:t>Is that here now?</a:t>
            </a:r>
          </a:p>
          <a:p>
            <a:r>
              <a:rPr lang="en-US" sz="2400" b="1" dirty="0"/>
              <a:t>Self:</a:t>
            </a:r>
            <a:r>
              <a:rPr lang="en-US" sz="2400" dirty="0"/>
              <a:t> Who’s noticing this story?</a:t>
            </a:r>
          </a:p>
          <a:p>
            <a:r>
              <a:rPr lang="en-US" sz="2400" b="1" dirty="0" err="1"/>
              <a:t>Defusion</a:t>
            </a:r>
            <a:r>
              <a:rPr lang="en-US" sz="2400" b="1" dirty="0"/>
              <a:t>:</a:t>
            </a:r>
            <a:r>
              <a:rPr lang="en-US" sz="2400" dirty="0"/>
              <a:t> So there’s this thought…</a:t>
            </a:r>
          </a:p>
          <a:p>
            <a:r>
              <a:rPr lang="en-US" sz="2400" b="1" dirty="0"/>
              <a:t>Acceptance:</a:t>
            </a:r>
            <a:r>
              <a:rPr lang="en-US" sz="2400" dirty="0"/>
              <a:t> Can you stay with that feeling?</a:t>
            </a:r>
          </a:p>
          <a:p>
            <a:r>
              <a:rPr lang="en-US" sz="2400" b="1" dirty="0"/>
              <a:t>Values:</a:t>
            </a:r>
            <a:r>
              <a:rPr lang="en-US" sz="2400" dirty="0"/>
              <a:t> How is that important to you?</a:t>
            </a:r>
          </a:p>
          <a:p>
            <a:r>
              <a:rPr lang="en-US" sz="2400" b="1" dirty="0"/>
              <a:t>Action:</a:t>
            </a:r>
            <a:r>
              <a:rPr lang="en-US" sz="2400" dirty="0"/>
              <a:t> What could you do to move toward…?</a:t>
            </a:r>
          </a:p>
          <a:p>
            <a:r>
              <a:rPr lang="en-US" sz="2400" b="1" dirty="0"/>
              <a:t>Workability:</a:t>
            </a:r>
            <a:r>
              <a:rPr lang="en-US" sz="2400" dirty="0"/>
              <a:t> How has that worked for you?</a:t>
            </a:r>
          </a:p>
        </p:txBody>
      </p:sp>
      <p:pic>
        <p:nvPicPr>
          <p:cNvPr id="7" name="Picture 2" descr="Image result for yes and">
            <a:extLst>
              <a:ext uri="{FF2B5EF4-FFF2-40B4-BE49-F238E27FC236}">
                <a16:creationId xmlns:a16="http://schemas.microsoft.com/office/drawing/2014/main" id="{1118C2E1-B940-4787-AEF0-46DD5BCB45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1355" y="1547894"/>
            <a:ext cx="1974272" cy="199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169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matters</a:t>
            </a:r>
          </a:p>
        </p:txBody>
      </p:sp>
      <p:sp>
        <p:nvSpPr>
          <p:cNvPr id="3" name="Content Placeholder 2"/>
          <p:cNvSpPr>
            <a:spLocks noGrp="1"/>
          </p:cNvSpPr>
          <p:nvPr>
            <p:ph idx="1"/>
          </p:nvPr>
        </p:nvSpPr>
        <p:spPr>
          <a:xfrm>
            <a:off x="685346" y="2096063"/>
            <a:ext cx="7765322" cy="4449879"/>
          </a:xfrm>
        </p:spPr>
        <p:txBody>
          <a:bodyPr>
            <a:normAutofit/>
          </a:bodyPr>
          <a:lstStyle/>
          <a:p>
            <a:r>
              <a:rPr lang="en-US" sz="2800" dirty="0"/>
              <a:t>Functional Analytic Psychotherapy (FAP)</a:t>
            </a:r>
          </a:p>
          <a:p>
            <a:pPr lvl="1"/>
            <a:r>
              <a:rPr lang="en-US" sz="2600" dirty="0"/>
              <a:t>Two studies implementing “Fast Friends” procedure for generating closeness</a:t>
            </a:r>
          </a:p>
          <a:p>
            <a:pPr lvl="2"/>
            <a:r>
              <a:rPr lang="en-US" sz="2200" dirty="0"/>
              <a:t>Self-disclosure </a:t>
            </a:r>
            <a:r>
              <a:rPr lang="en-US" sz="2200" i="1" dirty="0"/>
              <a:t>evoked</a:t>
            </a:r>
            <a:r>
              <a:rPr lang="en-US" sz="2200" dirty="0"/>
              <a:t> by therapist and then </a:t>
            </a:r>
            <a:r>
              <a:rPr lang="en-US" sz="2200" b="1" i="1" dirty="0"/>
              <a:t>reinforced with therapeutic responsiveness  </a:t>
            </a:r>
            <a:r>
              <a:rPr lang="en-US" sz="2200" dirty="0"/>
              <a:t>resulted in improved self-disclosure and more connectedness in therapy and other relationships </a:t>
            </a:r>
            <a:r>
              <a:rPr lang="en-US" sz="2200" i="1" dirty="0"/>
              <a:t>compared to evoking alone</a:t>
            </a:r>
          </a:p>
          <a:p>
            <a:pPr lvl="3"/>
            <a:r>
              <a:rPr lang="en-US" sz="2000" dirty="0"/>
              <a:t>Haworth, et al. 2015</a:t>
            </a:r>
          </a:p>
        </p:txBody>
      </p:sp>
    </p:spTree>
    <p:extLst>
      <p:ext uri="{BB962C8B-B14F-4D97-AF65-F5344CB8AC3E}">
        <p14:creationId xmlns:p14="http://schemas.microsoft.com/office/powerpoint/2010/main" val="2661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Takeaway:</a:t>
            </a:r>
            <a:br>
              <a:rPr lang="en-US" dirty="0"/>
            </a:br>
            <a:r>
              <a:rPr lang="en-US" sz="3000" dirty="0"/>
              <a:t>Six Magic act Tricks</a:t>
            </a:r>
          </a:p>
        </p:txBody>
      </p:sp>
      <p:sp>
        <p:nvSpPr>
          <p:cNvPr id="3" name="Content Placeholder 2"/>
          <p:cNvSpPr>
            <a:spLocks noGrp="1"/>
          </p:cNvSpPr>
          <p:nvPr>
            <p:ph idx="1"/>
          </p:nvPr>
        </p:nvSpPr>
        <p:spPr>
          <a:xfrm>
            <a:off x="1078172" y="2150918"/>
            <a:ext cx="7372496" cy="4197927"/>
          </a:xfrm>
        </p:spPr>
        <p:txBody>
          <a:bodyPr>
            <a:noAutofit/>
          </a:bodyPr>
          <a:lstStyle/>
          <a:p>
            <a:pPr marL="514350" indent="-514350">
              <a:lnSpc>
                <a:spcPct val="100000"/>
              </a:lnSpc>
              <a:buFont typeface="+mj-lt"/>
              <a:buAutoNum type="arabicPeriod"/>
            </a:pPr>
            <a:r>
              <a:rPr lang="en-US" sz="2600" dirty="0"/>
              <a:t>Make the most out of each encounter</a:t>
            </a:r>
          </a:p>
          <a:p>
            <a:pPr marL="514350" indent="-514350">
              <a:lnSpc>
                <a:spcPct val="100000"/>
              </a:lnSpc>
              <a:buFont typeface="+mj-lt"/>
              <a:buAutoNum type="arabicPeriod"/>
            </a:pPr>
            <a:r>
              <a:rPr lang="en-US" sz="2600" dirty="0"/>
              <a:t>Ground the work in here-and-now</a:t>
            </a:r>
          </a:p>
          <a:p>
            <a:pPr marL="514350" indent="-514350">
              <a:lnSpc>
                <a:spcPct val="100000"/>
              </a:lnSpc>
              <a:buFont typeface="+mj-lt"/>
              <a:buAutoNum type="arabicPeriod"/>
            </a:pPr>
            <a:r>
              <a:rPr lang="en-US" sz="2600" dirty="0"/>
              <a:t>Use language as intervention and…</a:t>
            </a:r>
          </a:p>
          <a:p>
            <a:pPr marL="514350" indent="-514350">
              <a:lnSpc>
                <a:spcPct val="100000"/>
              </a:lnSpc>
              <a:buFont typeface="+mj-lt"/>
              <a:buAutoNum type="arabicPeriod"/>
            </a:pPr>
            <a:r>
              <a:rPr lang="en-US" sz="2600" dirty="0"/>
              <a:t>Therapeutic relationship as agent of change (model, evoke, reinforce)</a:t>
            </a:r>
          </a:p>
          <a:p>
            <a:pPr marL="514350" indent="-514350">
              <a:lnSpc>
                <a:spcPct val="100000"/>
              </a:lnSpc>
              <a:buFont typeface="+mj-lt"/>
              <a:buAutoNum type="arabicPeriod"/>
            </a:pPr>
            <a:r>
              <a:rPr lang="en-US" sz="2600" dirty="0"/>
              <a:t>Shape and track psychological flexibility</a:t>
            </a:r>
          </a:p>
          <a:p>
            <a:pPr marL="514350" indent="-514350">
              <a:lnSpc>
                <a:spcPct val="100000"/>
              </a:lnSpc>
              <a:buFont typeface="+mj-lt"/>
              <a:buAutoNum type="arabicPeriod"/>
            </a:pPr>
            <a:r>
              <a:rPr lang="en-US" sz="2600" dirty="0"/>
              <a:t>Tailor to client and context</a:t>
            </a:r>
          </a:p>
        </p:txBody>
      </p:sp>
    </p:spTree>
    <p:extLst>
      <p:ext uri="{BB962C8B-B14F-4D97-AF65-F5344CB8AC3E}">
        <p14:creationId xmlns:p14="http://schemas.microsoft.com/office/powerpoint/2010/main" val="29036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46317923"/>
              </p:ext>
            </p:extLst>
          </p:nvPr>
        </p:nvGraphicFramePr>
        <p:xfrm>
          <a:off x="1520007" y="18150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p:cNvSpPr>
            <a:spLocks noGrp="1"/>
          </p:cNvSpPr>
          <p:nvPr>
            <p:ph type="title"/>
          </p:nvPr>
        </p:nvSpPr>
        <p:spPr>
          <a:xfrm>
            <a:off x="614149" y="609601"/>
            <a:ext cx="7956645" cy="1326321"/>
          </a:xfrm>
        </p:spPr>
        <p:txBody>
          <a:bodyPr>
            <a:normAutofit/>
          </a:bodyPr>
          <a:lstStyle/>
          <a:p>
            <a:r>
              <a:rPr lang="en-US" sz="3200" dirty="0"/>
              <a:t>Behavior under aversive control</a:t>
            </a:r>
          </a:p>
        </p:txBody>
      </p:sp>
      <p:sp>
        <p:nvSpPr>
          <p:cNvPr id="2" name="TextBox 1"/>
          <p:cNvSpPr txBox="1"/>
          <p:nvPr/>
        </p:nvSpPr>
        <p:spPr>
          <a:xfrm>
            <a:off x="1079330" y="5977719"/>
            <a:ext cx="7026282" cy="369332"/>
          </a:xfrm>
          <a:prstGeom prst="rect">
            <a:avLst/>
          </a:prstGeom>
          <a:noFill/>
        </p:spPr>
        <p:txBody>
          <a:bodyPr wrap="none" rtlCol="0">
            <a:spAutoFit/>
          </a:bodyPr>
          <a:lstStyle/>
          <a:p>
            <a:r>
              <a:rPr lang="en-US" dirty="0"/>
              <a:t>Function of behavior is to avoid (get </a:t>
            </a:r>
            <a:r>
              <a:rPr lang="en-US" i="1" dirty="0"/>
              <a:t>away</a:t>
            </a:r>
            <a:r>
              <a:rPr lang="en-US" dirty="0"/>
              <a:t> from) the antecedents</a:t>
            </a:r>
          </a:p>
        </p:txBody>
      </p:sp>
    </p:spTree>
    <p:extLst>
      <p:ext uri="{BB962C8B-B14F-4D97-AF65-F5344CB8AC3E}">
        <p14:creationId xmlns:p14="http://schemas.microsoft.com/office/powerpoint/2010/main" val="406999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619033249"/>
              </p:ext>
            </p:extLst>
          </p:nvPr>
        </p:nvGraphicFramePr>
        <p:xfrm>
          <a:off x="1520007" y="18150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p:cNvSpPr>
            <a:spLocks noGrp="1"/>
          </p:cNvSpPr>
          <p:nvPr>
            <p:ph type="title"/>
          </p:nvPr>
        </p:nvSpPr>
        <p:spPr>
          <a:xfrm>
            <a:off x="576072" y="609601"/>
            <a:ext cx="8065007" cy="1326321"/>
          </a:xfrm>
        </p:spPr>
        <p:txBody>
          <a:bodyPr>
            <a:normAutofit/>
          </a:bodyPr>
          <a:lstStyle/>
          <a:p>
            <a:r>
              <a:rPr lang="en-US" sz="3200" dirty="0"/>
              <a:t>Behavior under appetitive control</a:t>
            </a:r>
          </a:p>
        </p:txBody>
      </p:sp>
      <p:sp>
        <p:nvSpPr>
          <p:cNvPr id="4" name="TextBox 3"/>
          <p:cNvSpPr txBox="1"/>
          <p:nvPr/>
        </p:nvSpPr>
        <p:spPr>
          <a:xfrm>
            <a:off x="1256042" y="5991367"/>
            <a:ext cx="6191118" cy="369332"/>
          </a:xfrm>
          <a:prstGeom prst="rect">
            <a:avLst/>
          </a:prstGeom>
          <a:noFill/>
        </p:spPr>
        <p:txBody>
          <a:bodyPr wrap="none" rtlCol="0">
            <a:spAutoFit/>
          </a:bodyPr>
          <a:lstStyle/>
          <a:p>
            <a:r>
              <a:rPr lang="en-US" dirty="0"/>
              <a:t>Function of behavior is to move </a:t>
            </a:r>
            <a:r>
              <a:rPr lang="en-US" i="1" dirty="0"/>
              <a:t>toward</a:t>
            </a:r>
            <a:r>
              <a:rPr lang="en-US" dirty="0"/>
              <a:t> relational values</a:t>
            </a:r>
          </a:p>
        </p:txBody>
      </p:sp>
      <p:sp>
        <p:nvSpPr>
          <p:cNvPr id="2" name="TextBox 1"/>
          <p:cNvSpPr txBox="1"/>
          <p:nvPr/>
        </p:nvSpPr>
        <p:spPr>
          <a:xfrm>
            <a:off x="1340470" y="5160370"/>
            <a:ext cx="3119764" cy="369332"/>
          </a:xfrm>
          <a:prstGeom prst="rect">
            <a:avLst/>
          </a:prstGeom>
          <a:noFill/>
          <a:ln w="28575">
            <a:solidFill>
              <a:schemeClr val="tx1"/>
            </a:solidFill>
          </a:ln>
        </p:spPr>
        <p:txBody>
          <a:bodyPr wrap="none" rtlCol="0">
            <a:spAutoFit/>
          </a:bodyPr>
          <a:lstStyle/>
          <a:p>
            <a:pPr algn="ctr"/>
            <a:r>
              <a:rPr lang="en-US" dirty="0"/>
              <a:t>Contact value of connection</a:t>
            </a:r>
          </a:p>
        </p:txBody>
      </p:sp>
      <p:sp>
        <p:nvSpPr>
          <p:cNvPr id="6" name="TextBox 5"/>
          <p:cNvSpPr txBox="1"/>
          <p:nvPr/>
        </p:nvSpPr>
        <p:spPr>
          <a:xfrm>
            <a:off x="1382948" y="2104496"/>
            <a:ext cx="2638864" cy="369332"/>
          </a:xfrm>
          <a:prstGeom prst="rect">
            <a:avLst/>
          </a:prstGeom>
          <a:noFill/>
          <a:ln w="28575">
            <a:solidFill>
              <a:schemeClr val="tx2"/>
            </a:solidFill>
          </a:ln>
        </p:spPr>
        <p:txBody>
          <a:bodyPr wrap="none" rtlCol="0">
            <a:spAutoFit/>
          </a:bodyPr>
          <a:lstStyle/>
          <a:p>
            <a:pPr algn="ctr"/>
            <a:r>
              <a:rPr lang="en-US" dirty="0"/>
              <a:t>Mindful of antecedents</a:t>
            </a:r>
          </a:p>
        </p:txBody>
      </p:sp>
      <p:cxnSp>
        <p:nvCxnSpPr>
          <p:cNvPr id="8" name="Straight Arrow Connector 7"/>
          <p:cNvCxnSpPr>
            <a:stCxn id="6" idx="2"/>
          </p:cNvCxnSpPr>
          <p:nvPr/>
        </p:nvCxnSpPr>
        <p:spPr>
          <a:xfrm>
            <a:off x="2702380" y="2473828"/>
            <a:ext cx="0" cy="6105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02380" y="4622464"/>
            <a:ext cx="1" cy="5379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7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9400-DEE8-44F0-8F66-B24DADE245D1}"/>
              </a:ext>
            </a:extLst>
          </p:cNvPr>
          <p:cNvSpPr>
            <a:spLocks noGrp="1"/>
          </p:cNvSpPr>
          <p:nvPr>
            <p:ph type="title"/>
          </p:nvPr>
        </p:nvSpPr>
        <p:spPr/>
        <p:txBody>
          <a:bodyPr/>
          <a:lstStyle/>
          <a:p>
            <a:r>
              <a:rPr lang="en-US" dirty="0"/>
              <a:t>Not so Dichotomous</a:t>
            </a:r>
          </a:p>
        </p:txBody>
      </p:sp>
      <p:sp>
        <p:nvSpPr>
          <p:cNvPr id="3" name="Content Placeholder 2">
            <a:extLst>
              <a:ext uri="{FF2B5EF4-FFF2-40B4-BE49-F238E27FC236}">
                <a16:creationId xmlns:a16="http://schemas.microsoft.com/office/drawing/2014/main" id="{33221367-EDE9-43EB-A2B9-E49F8B19BCA9}"/>
              </a:ext>
            </a:extLst>
          </p:cNvPr>
          <p:cNvSpPr>
            <a:spLocks noGrp="1"/>
          </p:cNvSpPr>
          <p:nvPr>
            <p:ph idx="1"/>
          </p:nvPr>
        </p:nvSpPr>
        <p:spPr>
          <a:xfrm>
            <a:off x="685346" y="2096064"/>
            <a:ext cx="7765322" cy="3966806"/>
          </a:xfrm>
        </p:spPr>
        <p:txBody>
          <a:bodyPr>
            <a:normAutofit lnSpcReduction="10000"/>
          </a:bodyPr>
          <a:lstStyle/>
          <a:p>
            <a:r>
              <a:rPr lang="en-US" sz="2800" dirty="0"/>
              <a:t>Behavior is often under </a:t>
            </a:r>
            <a:r>
              <a:rPr lang="en-US" sz="2800" i="1" dirty="0"/>
              <a:t>both</a:t>
            </a:r>
            <a:r>
              <a:rPr lang="en-US" sz="2800" dirty="0"/>
              <a:t> appetitive and aversive control</a:t>
            </a:r>
          </a:p>
          <a:p>
            <a:pPr lvl="1"/>
            <a:r>
              <a:rPr lang="en-US" sz="2600" dirty="0"/>
              <a:t>E.g. Call friend when alone at night</a:t>
            </a:r>
          </a:p>
          <a:p>
            <a:pPr lvl="2"/>
            <a:r>
              <a:rPr lang="en-US" sz="2400" dirty="0"/>
              <a:t>Am I moving </a:t>
            </a:r>
            <a:r>
              <a:rPr lang="en-US" sz="2400" i="1" dirty="0"/>
              <a:t>toward</a:t>
            </a:r>
            <a:r>
              <a:rPr lang="en-US" sz="2400" dirty="0"/>
              <a:t> connection or </a:t>
            </a:r>
            <a:r>
              <a:rPr lang="en-US" sz="2400" i="1" dirty="0"/>
              <a:t>away</a:t>
            </a:r>
            <a:r>
              <a:rPr lang="en-US" sz="2400" dirty="0"/>
              <a:t> from loneliness?</a:t>
            </a:r>
          </a:p>
          <a:p>
            <a:pPr lvl="1"/>
            <a:r>
              <a:rPr lang="en-US" sz="2600" dirty="0"/>
              <a:t>E.g. Drink alcohol when bored</a:t>
            </a:r>
          </a:p>
          <a:p>
            <a:pPr lvl="2"/>
            <a:r>
              <a:rPr lang="en-US" sz="2400" dirty="0"/>
              <a:t>Am I moving </a:t>
            </a:r>
            <a:r>
              <a:rPr lang="en-US" sz="2400" i="1" dirty="0"/>
              <a:t>toward </a:t>
            </a:r>
            <a:r>
              <a:rPr lang="en-US" sz="2400" dirty="0"/>
              <a:t>feeling buzzed or </a:t>
            </a:r>
            <a:r>
              <a:rPr lang="en-US" sz="2400" i="1" dirty="0"/>
              <a:t>away </a:t>
            </a:r>
            <a:r>
              <a:rPr lang="en-US" sz="2400" dirty="0"/>
              <a:t>from boredom?</a:t>
            </a:r>
          </a:p>
        </p:txBody>
      </p:sp>
    </p:spTree>
    <p:extLst>
      <p:ext uri="{BB962C8B-B14F-4D97-AF65-F5344CB8AC3E}">
        <p14:creationId xmlns:p14="http://schemas.microsoft.com/office/powerpoint/2010/main" val="125056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Punishment?</a:t>
            </a:r>
          </a:p>
        </p:txBody>
      </p:sp>
      <p:sp>
        <p:nvSpPr>
          <p:cNvPr id="3" name="Content Placeholder 2"/>
          <p:cNvSpPr>
            <a:spLocks noGrp="1"/>
          </p:cNvSpPr>
          <p:nvPr>
            <p:ph idx="1"/>
          </p:nvPr>
        </p:nvSpPr>
        <p:spPr>
          <a:xfrm>
            <a:off x="685346" y="2096063"/>
            <a:ext cx="7765322" cy="4274920"/>
          </a:xfrm>
        </p:spPr>
        <p:txBody>
          <a:bodyPr>
            <a:normAutofit/>
          </a:bodyPr>
          <a:lstStyle/>
          <a:p>
            <a:r>
              <a:rPr lang="en-US" sz="2800" b="1" dirty="0"/>
              <a:t>Punishment</a:t>
            </a:r>
            <a:r>
              <a:rPr lang="en-US" sz="2800" dirty="0"/>
              <a:t>: consequence that </a:t>
            </a:r>
            <a:r>
              <a:rPr lang="en-US" sz="2800" i="1" dirty="0"/>
              <a:t>decreases</a:t>
            </a:r>
            <a:r>
              <a:rPr lang="en-US" sz="2800" dirty="0"/>
              <a:t> future frequency/likelihood of behavior</a:t>
            </a:r>
            <a:endParaRPr lang="en-US" sz="2600" dirty="0"/>
          </a:p>
          <a:p>
            <a:r>
              <a:rPr lang="en-US" sz="2800" dirty="0"/>
              <a:t>Two areas of interest in ACT:</a:t>
            </a:r>
          </a:p>
          <a:p>
            <a:pPr lvl="1"/>
            <a:r>
              <a:rPr lang="en-US" sz="2400" dirty="0"/>
              <a:t>Punishment that interferes with valued living</a:t>
            </a:r>
          </a:p>
          <a:p>
            <a:pPr lvl="2"/>
            <a:r>
              <a:rPr lang="en-US" sz="2200" dirty="0"/>
              <a:t>E.g. criticized or abused for being assertive</a:t>
            </a:r>
          </a:p>
          <a:p>
            <a:pPr lvl="1"/>
            <a:r>
              <a:rPr lang="en-US" sz="2400" dirty="0"/>
              <a:t>Increasing saliency of costs associated with unworkable/ineffective behavior</a:t>
            </a:r>
          </a:p>
          <a:p>
            <a:pPr lvl="2"/>
            <a:r>
              <a:rPr lang="en-US" sz="2200" dirty="0"/>
              <a:t>E.g. social avoidance resulting in isolation</a:t>
            </a:r>
          </a:p>
        </p:txBody>
      </p:sp>
    </p:spTree>
    <p:extLst>
      <p:ext uri="{BB962C8B-B14F-4D97-AF65-F5344CB8AC3E}">
        <p14:creationId xmlns:p14="http://schemas.microsoft.com/office/powerpoint/2010/main" val="418161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of </a:t>
            </a:r>
            <a:r>
              <a:rPr lang="en-US" dirty="0" err="1"/>
              <a:t>abc</a:t>
            </a:r>
            <a:r>
              <a:rPr lang="en-US" dirty="0"/>
              <a:t> Analysis</a:t>
            </a:r>
            <a:endParaRPr lang="en-US" sz="3000" dirty="0"/>
          </a:p>
        </p:txBody>
      </p:sp>
      <p:sp>
        <p:nvSpPr>
          <p:cNvPr id="3" name="Content Placeholder 2"/>
          <p:cNvSpPr>
            <a:spLocks noGrp="1"/>
          </p:cNvSpPr>
          <p:nvPr>
            <p:ph idx="1"/>
          </p:nvPr>
        </p:nvSpPr>
        <p:spPr>
          <a:xfrm>
            <a:off x="685346" y="2158738"/>
            <a:ext cx="7765322" cy="4089661"/>
          </a:xfrm>
        </p:spPr>
        <p:txBody>
          <a:bodyPr>
            <a:normAutofit/>
          </a:bodyPr>
          <a:lstStyle/>
          <a:p>
            <a:pPr marL="514350" indent="-514350">
              <a:buFont typeface="+mj-lt"/>
              <a:buAutoNum type="arabicPeriod"/>
            </a:pPr>
            <a:r>
              <a:rPr lang="en-US" sz="2600" dirty="0"/>
              <a:t>Identify clinically relevant behavior</a:t>
            </a:r>
          </a:p>
          <a:p>
            <a:pPr marL="514350" indent="-514350">
              <a:buFont typeface="+mj-lt"/>
              <a:buAutoNum type="arabicPeriod"/>
            </a:pPr>
            <a:r>
              <a:rPr lang="en-US" sz="2600" dirty="0"/>
              <a:t>Assess workability of behavior</a:t>
            </a:r>
          </a:p>
          <a:p>
            <a:pPr marL="514350" indent="-514350">
              <a:buFont typeface="+mj-lt"/>
              <a:buAutoNum type="arabicPeriod"/>
            </a:pPr>
            <a:r>
              <a:rPr lang="en-US" sz="2600" dirty="0"/>
              <a:t>Activate behavioral change by increasing </a:t>
            </a:r>
            <a:r>
              <a:rPr lang="en-US" sz="2600" b="1" dirty="0"/>
              <a:t>functional contextual awareness </a:t>
            </a:r>
            <a:r>
              <a:rPr lang="en-US" sz="2600" dirty="0"/>
              <a:t>(i.e. aware of what influences one’s behavior)</a:t>
            </a:r>
          </a:p>
          <a:p>
            <a:pPr lvl="2"/>
            <a:r>
              <a:rPr lang="en-US" sz="2400" dirty="0"/>
              <a:t>Shaped by observing, describing and tracking behavioral contingencies (ABCs)</a:t>
            </a:r>
          </a:p>
        </p:txBody>
      </p:sp>
    </p:spTree>
    <p:extLst>
      <p:ext uri="{BB962C8B-B14F-4D97-AF65-F5344CB8AC3E}">
        <p14:creationId xmlns:p14="http://schemas.microsoft.com/office/powerpoint/2010/main" val="130582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 theory: RFT</a:t>
            </a:r>
          </a:p>
        </p:txBody>
      </p:sp>
      <p:sp>
        <p:nvSpPr>
          <p:cNvPr id="2" name="Content Placeholder 1"/>
          <p:cNvSpPr>
            <a:spLocks noGrp="1"/>
          </p:cNvSpPr>
          <p:nvPr>
            <p:ph idx="1"/>
          </p:nvPr>
        </p:nvSpPr>
        <p:spPr>
          <a:xfrm>
            <a:off x="685346" y="2096063"/>
            <a:ext cx="7765322" cy="4233019"/>
          </a:xfrm>
        </p:spPr>
        <p:txBody>
          <a:bodyPr>
            <a:normAutofit/>
          </a:bodyPr>
          <a:lstStyle/>
          <a:p>
            <a:r>
              <a:rPr lang="en-US" sz="2800" b="1" dirty="0"/>
              <a:t>Relational Frame Theory</a:t>
            </a:r>
          </a:p>
          <a:p>
            <a:pPr lvl="1"/>
            <a:r>
              <a:rPr lang="en-US" sz="2600" dirty="0"/>
              <a:t>Modern behavior analytic approach that proposes human language and cognition is based on ‘relating’</a:t>
            </a:r>
          </a:p>
          <a:p>
            <a:pPr lvl="1"/>
            <a:r>
              <a:rPr lang="en-US" sz="2600" dirty="0">
                <a:effectLst/>
              </a:rPr>
              <a:t>Any objects or events that are relationally framed become verbal – part of the world as known through relational frames</a:t>
            </a:r>
          </a:p>
          <a:p>
            <a:pPr lvl="3"/>
            <a:r>
              <a:rPr lang="en-US" sz="2400" dirty="0">
                <a:effectLst/>
              </a:rPr>
              <a:t>Hayes, et al., 2001</a:t>
            </a:r>
            <a:endParaRPr lang="en-US" sz="2400" dirty="0"/>
          </a:p>
        </p:txBody>
      </p:sp>
    </p:spTree>
    <p:extLst>
      <p:ext uri="{BB962C8B-B14F-4D97-AF65-F5344CB8AC3E}">
        <p14:creationId xmlns:p14="http://schemas.microsoft.com/office/powerpoint/2010/main" val="22298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 roots</a:t>
            </a:r>
          </a:p>
        </p:txBody>
      </p:sp>
      <p:sp>
        <p:nvSpPr>
          <p:cNvPr id="5" name="Content Placeholder 4"/>
          <p:cNvSpPr>
            <a:spLocks noGrp="1"/>
          </p:cNvSpPr>
          <p:nvPr>
            <p:ph idx="1"/>
          </p:nvPr>
        </p:nvSpPr>
        <p:spPr>
          <a:xfrm>
            <a:off x="685345" y="2096064"/>
            <a:ext cx="7765323" cy="4045656"/>
          </a:xfrm>
        </p:spPr>
        <p:txBody>
          <a:bodyPr>
            <a:noAutofit/>
          </a:bodyPr>
          <a:lstStyle/>
          <a:p>
            <a:pPr>
              <a:lnSpc>
                <a:spcPct val="125000"/>
              </a:lnSpc>
            </a:pPr>
            <a:r>
              <a:rPr lang="en-US" sz="2600" dirty="0"/>
              <a:t>Philosophy: Functional Contextualism (FC)</a:t>
            </a:r>
          </a:p>
          <a:p>
            <a:pPr>
              <a:lnSpc>
                <a:spcPct val="125000"/>
              </a:lnSpc>
            </a:pPr>
            <a:r>
              <a:rPr lang="en-US" sz="2600" dirty="0"/>
              <a:t>Science: Contextual Behavioral Science (CBS)</a:t>
            </a:r>
          </a:p>
          <a:p>
            <a:pPr lvl="1">
              <a:lnSpc>
                <a:spcPct val="125000"/>
              </a:lnSpc>
            </a:pPr>
            <a:r>
              <a:rPr lang="en-US" sz="2400" dirty="0"/>
              <a:t>Technology: Applied Behavior Analysis (ABA)</a:t>
            </a:r>
          </a:p>
          <a:p>
            <a:pPr>
              <a:lnSpc>
                <a:spcPct val="125000"/>
              </a:lnSpc>
            </a:pPr>
            <a:r>
              <a:rPr lang="en-US" sz="2600" dirty="0"/>
              <a:t>Theory: Relational Frame Theory (RFT)</a:t>
            </a:r>
          </a:p>
          <a:p>
            <a:pPr>
              <a:lnSpc>
                <a:spcPct val="125000"/>
              </a:lnSpc>
            </a:pPr>
            <a:r>
              <a:rPr lang="en-US" sz="2600" dirty="0"/>
              <a:t>Application: Acceptance and Commitment Therapy (ACT)</a:t>
            </a:r>
          </a:p>
        </p:txBody>
      </p:sp>
    </p:spTree>
    <p:extLst>
      <p:ext uri="{BB962C8B-B14F-4D97-AF65-F5344CB8AC3E}">
        <p14:creationId xmlns:p14="http://schemas.microsoft.com/office/powerpoint/2010/main" val="334196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323B-F67A-43F2-A075-DB21E0C5955B}"/>
              </a:ext>
            </a:extLst>
          </p:cNvPr>
          <p:cNvSpPr>
            <a:spLocks noGrp="1"/>
          </p:cNvSpPr>
          <p:nvPr>
            <p:ph type="title"/>
          </p:nvPr>
        </p:nvSpPr>
        <p:spPr/>
        <p:txBody>
          <a:bodyPr/>
          <a:lstStyle/>
          <a:p>
            <a:r>
              <a:rPr lang="en-US" dirty="0"/>
              <a:t>RFT: Made Simple</a:t>
            </a:r>
          </a:p>
        </p:txBody>
      </p:sp>
      <p:sp>
        <p:nvSpPr>
          <p:cNvPr id="3" name="Content Placeholder 2">
            <a:extLst>
              <a:ext uri="{FF2B5EF4-FFF2-40B4-BE49-F238E27FC236}">
                <a16:creationId xmlns:a16="http://schemas.microsoft.com/office/drawing/2014/main" id="{F51DCC38-F237-4B9F-AD3B-641B468228E5}"/>
              </a:ext>
            </a:extLst>
          </p:cNvPr>
          <p:cNvSpPr>
            <a:spLocks noGrp="1"/>
          </p:cNvSpPr>
          <p:nvPr>
            <p:ph idx="1"/>
          </p:nvPr>
        </p:nvSpPr>
        <p:spPr/>
        <p:txBody>
          <a:bodyPr>
            <a:normAutofit/>
          </a:bodyPr>
          <a:lstStyle/>
          <a:p>
            <a:r>
              <a:rPr lang="en-US" sz="2600" dirty="0"/>
              <a:t>Relating (i.e. relational framing) is simply responding to one thing in terms of another</a:t>
            </a:r>
          </a:p>
          <a:p>
            <a:pPr lvl="1"/>
            <a:r>
              <a:rPr lang="en-US" sz="2400" dirty="0"/>
              <a:t>Apple is a type of ______</a:t>
            </a:r>
          </a:p>
          <a:p>
            <a:pPr lvl="1"/>
            <a:r>
              <a:rPr lang="en-US" sz="2400" dirty="0"/>
              <a:t>Apple is same color as ______</a:t>
            </a:r>
          </a:p>
          <a:p>
            <a:pPr lvl="1"/>
            <a:r>
              <a:rPr lang="en-US" sz="2400" dirty="0"/>
              <a:t>Apple is bigger than ______</a:t>
            </a:r>
          </a:p>
          <a:p>
            <a:pPr lvl="1"/>
            <a:r>
              <a:rPr lang="en-US" sz="2400" dirty="0"/>
              <a:t>Apple is different from ______</a:t>
            </a:r>
          </a:p>
          <a:p>
            <a:pPr lvl="1"/>
            <a:r>
              <a:rPr lang="en-US" sz="2400" dirty="0"/>
              <a:t>Apple a day keeps the doctor ______</a:t>
            </a:r>
          </a:p>
        </p:txBody>
      </p:sp>
    </p:spTree>
    <p:extLst>
      <p:ext uri="{BB962C8B-B14F-4D97-AF65-F5344CB8AC3E}">
        <p14:creationId xmlns:p14="http://schemas.microsoft.com/office/powerpoint/2010/main" val="328859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Types of relational frames</a:t>
            </a:r>
          </a:p>
        </p:txBody>
      </p:sp>
      <p:graphicFrame>
        <p:nvGraphicFramePr>
          <p:cNvPr id="10" name="Table 9"/>
          <p:cNvGraphicFramePr>
            <a:graphicFrameLocks noGrp="1"/>
          </p:cNvGraphicFramePr>
          <p:nvPr>
            <p:extLst>
              <p:ext uri="{D42A27DB-BD31-4B8C-83A1-F6EECF244321}">
                <p14:modId xmlns:p14="http://schemas.microsoft.com/office/powerpoint/2010/main" val="3915001251"/>
              </p:ext>
            </p:extLst>
          </p:nvPr>
        </p:nvGraphicFramePr>
        <p:xfrm>
          <a:off x="580570" y="2077871"/>
          <a:ext cx="8011888" cy="3169920"/>
        </p:xfrm>
        <a:graphic>
          <a:graphicData uri="http://schemas.openxmlformats.org/drawingml/2006/table">
            <a:tbl>
              <a:tblPr firstRow="1" bandRow="1">
                <a:tableStyleId>{D7AC3CCA-C797-4891-BE02-D94E43425B78}</a:tableStyleId>
              </a:tblPr>
              <a:tblGrid>
                <a:gridCol w="4005944">
                  <a:extLst>
                    <a:ext uri="{9D8B030D-6E8A-4147-A177-3AD203B41FA5}">
                      <a16:colId xmlns:a16="http://schemas.microsoft.com/office/drawing/2014/main" val="20000"/>
                    </a:ext>
                  </a:extLst>
                </a:gridCol>
                <a:gridCol w="4005944">
                  <a:extLst>
                    <a:ext uri="{9D8B030D-6E8A-4147-A177-3AD203B41FA5}">
                      <a16:colId xmlns:a16="http://schemas.microsoft.com/office/drawing/2014/main" val="20001"/>
                    </a:ext>
                  </a:extLst>
                </a:gridCol>
              </a:tblGrid>
              <a:tr h="370840">
                <a:tc>
                  <a:txBody>
                    <a:bodyPr/>
                    <a:lstStyle/>
                    <a:p>
                      <a:r>
                        <a:rPr lang="en-US" sz="2000" dirty="0"/>
                        <a:t>Coordination</a:t>
                      </a:r>
                    </a:p>
                  </a:txBody>
                  <a:tcPr/>
                </a:tc>
                <a:tc>
                  <a:txBody>
                    <a:bodyPr/>
                    <a:lstStyle/>
                    <a:p>
                      <a:r>
                        <a:rPr lang="en-US" sz="2000" dirty="0"/>
                        <a:t>Hierarchical</a:t>
                      </a:r>
                    </a:p>
                  </a:txBody>
                  <a:tcPr/>
                </a:tc>
                <a:extLst>
                  <a:ext uri="{0D108BD9-81ED-4DB2-BD59-A6C34878D82A}">
                    <a16:rowId xmlns:a16="http://schemas.microsoft.com/office/drawing/2014/main" val="10000"/>
                  </a:ext>
                </a:extLst>
              </a:tr>
              <a:tr h="370840">
                <a:tc>
                  <a:txBody>
                    <a:bodyPr/>
                    <a:lstStyle/>
                    <a:p>
                      <a:r>
                        <a:rPr lang="en-US" sz="2000" dirty="0"/>
                        <a:t>Sameness / similarity</a:t>
                      </a:r>
                    </a:p>
                  </a:txBody>
                  <a:tcPr/>
                </a:tc>
                <a:tc>
                  <a:txBody>
                    <a:bodyPr/>
                    <a:lstStyle/>
                    <a:p>
                      <a:r>
                        <a:rPr lang="en-US" sz="2000" dirty="0"/>
                        <a:t>Class membership</a:t>
                      </a:r>
                    </a:p>
                  </a:txBody>
                  <a:tcPr/>
                </a:tc>
                <a:extLst>
                  <a:ext uri="{0D108BD9-81ED-4DB2-BD59-A6C34878D82A}">
                    <a16:rowId xmlns:a16="http://schemas.microsoft.com/office/drawing/2014/main" val="10001"/>
                  </a:ext>
                </a:extLst>
              </a:tr>
              <a:tr h="370840">
                <a:tc>
                  <a:txBody>
                    <a:bodyPr/>
                    <a:lstStyle/>
                    <a:p>
                      <a:r>
                        <a:rPr lang="en-US" sz="2000" b="1" dirty="0"/>
                        <a:t>Comparison</a:t>
                      </a:r>
                    </a:p>
                  </a:txBody>
                  <a:tcPr/>
                </a:tc>
                <a:tc>
                  <a:txBody>
                    <a:bodyPr/>
                    <a:lstStyle/>
                    <a:p>
                      <a:r>
                        <a:rPr lang="en-US" sz="2000" b="1" dirty="0"/>
                        <a:t>Deictic</a:t>
                      </a:r>
                    </a:p>
                  </a:txBody>
                  <a:tcPr/>
                </a:tc>
                <a:extLst>
                  <a:ext uri="{0D108BD9-81ED-4DB2-BD59-A6C34878D82A}">
                    <a16:rowId xmlns:a16="http://schemas.microsoft.com/office/drawing/2014/main" val="10002"/>
                  </a:ext>
                </a:extLst>
              </a:tr>
              <a:tr h="370840">
                <a:tc>
                  <a:txBody>
                    <a:bodyPr/>
                    <a:lstStyle/>
                    <a:p>
                      <a:r>
                        <a:rPr lang="en-US" sz="2000" dirty="0"/>
                        <a:t>More-less / better-worse</a:t>
                      </a:r>
                    </a:p>
                  </a:txBody>
                  <a:tcPr/>
                </a:tc>
                <a:tc>
                  <a:txBody>
                    <a:bodyPr/>
                    <a:lstStyle/>
                    <a:p>
                      <a:r>
                        <a:rPr lang="en-US" sz="2000" dirty="0"/>
                        <a:t>I-you / here-there / now-then</a:t>
                      </a:r>
                    </a:p>
                  </a:txBody>
                  <a:tcPr/>
                </a:tc>
                <a:extLst>
                  <a:ext uri="{0D108BD9-81ED-4DB2-BD59-A6C34878D82A}">
                    <a16:rowId xmlns:a16="http://schemas.microsoft.com/office/drawing/2014/main" val="10003"/>
                  </a:ext>
                </a:extLst>
              </a:tr>
              <a:tr h="370840">
                <a:tc>
                  <a:txBody>
                    <a:bodyPr/>
                    <a:lstStyle/>
                    <a:p>
                      <a:r>
                        <a:rPr lang="en-US" sz="2000" b="1" dirty="0"/>
                        <a:t>Distinction/Opposition</a:t>
                      </a:r>
                    </a:p>
                  </a:txBody>
                  <a:tcPr/>
                </a:tc>
                <a:tc>
                  <a:txBody>
                    <a:bodyPr/>
                    <a:lstStyle/>
                    <a:p>
                      <a:r>
                        <a:rPr lang="en-US" sz="2000" b="1" dirty="0"/>
                        <a:t>Temporal</a:t>
                      </a:r>
                    </a:p>
                  </a:txBody>
                  <a:tcPr/>
                </a:tc>
                <a:extLst>
                  <a:ext uri="{0D108BD9-81ED-4DB2-BD59-A6C34878D82A}">
                    <a16:rowId xmlns:a16="http://schemas.microsoft.com/office/drawing/2014/main" val="10004"/>
                  </a:ext>
                </a:extLst>
              </a:tr>
              <a:tr h="370840">
                <a:tc>
                  <a:txBody>
                    <a:bodyPr/>
                    <a:lstStyle/>
                    <a:p>
                      <a:r>
                        <a:rPr lang="en-US" sz="2000" dirty="0"/>
                        <a:t>Different from / Opposite</a:t>
                      </a:r>
                      <a:r>
                        <a:rPr lang="en-US" sz="2000" baseline="0" dirty="0"/>
                        <a:t> of</a:t>
                      </a:r>
                      <a:endParaRPr lang="en-US" sz="2000" dirty="0"/>
                    </a:p>
                  </a:txBody>
                  <a:tcPr/>
                </a:tc>
                <a:tc>
                  <a:txBody>
                    <a:bodyPr/>
                    <a:lstStyle/>
                    <a:p>
                      <a:r>
                        <a:rPr lang="en-US" sz="2000" dirty="0"/>
                        <a:t>Before-after</a:t>
                      </a:r>
                    </a:p>
                  </a:txBody>
                  <a:tcPr/>
                </a:tc>
                <a:extLst>
                  <a:ext uri="{0D108BD9-81ED-4DB2-BD59-A6C34878D82A}">
                    <a16:rowId xmlns:a16="http://schemas.microsoft.com/office/drawing/2014/main" val="10005"/>
                  </a:ext>
                </a:extLst>
              </a:tr>
              <a:tr h="370840">
                <a:tc>
                  <a:txBody>
                    <a:bodyPr/>
                    <a:lstStyle/>
                    <a:p>
                      <a:r>
                        <a:rPr lang="en-US" sz="2000" b="1" dirty="0"/>
                        <a:t>Spatial</a:t>
                      </a:r>
                    </a:p>
                  </a:txBody>
                  <a:tcPr/>
                </a:tc>
                <a:tc>
                  <a:txBody>
                    <a:bodyPr/>
                    <a:lstStyle/>
                    <a:p>
                      <a:r>
                        <a:rPr lang="en-US" sz="2000" b="1" dirty="0"/>
                        <a:t>Causal/Conditional</a:t>
                      </a:r>
                    </a:p>
                  </a:txBody>
                  <a:tcPr/>
                </a:tc>
                <a:extLst>
                  <a:ext uri="{0D108BD9-81ED-4DB2-BD59-A6C34878D82A}">
                    <a16:rowId xmlns:a16="http://schemas.microsoft.com/office/drawing/2014/main" val="10006"/>
                  </a:ext>
                </a:extLst>
              </a:tr>
              <a:tr h="370840">
                <a:tc>
                  <a:txBody>
                    <a:bodyPr/>
                    <a:lstStyle/>
                    <a:p>
                      <a:r>
                        <a:rPr lang="en-US" sz="2000" dirty="0"/>
                        <a:t>Near-far / front-back</a:t>
                      </a:r>
                    </a:p>
                  </a:txBody>
                  <a:tcPr/>
                </a:tc>
                <a:tc>
                  <a:txBody>
                    <a:bodyPr/>
                    <a:lstStyle/>
                    <a:p>
                      <a:r>
                        <a:rPr lang="en-US" sz="2000" dirty="0"/>
                        <a:t>Cause-effect / if-then</a:t>
                      </a:r>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1501302" y="5554639"/>
            <a:ext cx="6133410" cy="984885"/>
          </a:xfrm>
          <a:prstGeom prst="rect">
            <a:avLst/>
          </a:prstGeom>
          <a:noFill/>
        </p:spPr>
        <p:txBody>
          <a:bodyPr wrap="none" rtlCol="0">
            <a:spAutoFit/>
          </a:bodyPr>
          <a:lstStyle/>
          <a:p>
            <a:pPr algn="ctr"/>
            <a:r>
              <a:rPr lang="en-US" sz="2000" dirty="0"/>
              <a:t>“Those skills are the source of our greatest human</a:t>
            </a:r>
          </a:p>
          <a:p>
            <a:pPr algn="ctr"/>
            <a:r>
              <a:rPr lang="en-US" sz="2000" dirty="0"/>
              <a:t>achievements and of much of our misery.”</a:t>
            </a:r>
          </a:p>
          <a:p>
            <a:pPr algn="ctr"/>
            <a:r>
              <a:rPr lang="en-US" dirty="0"/>
              <a:t>Hayes, 2017</a:t>
            </a:r>
          </a:p>
        </p:txBody>
      </p:sp>
    </p:spTree>
    <p:extLst>
      <p:ext uri="{BB962C8B-B14F-4D97-AF65-F5344CB8AC3E}">
        <p14:creationId xmlns:p14="http://schemas.microsoft.com/office/powerpoint/2010/main" val="1387708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8081" y="609601"/>
            <a:ext cx="8283479" cy="1326321"/>
          </a:xfrm>
        </p:spPr>
        <p:txBody>
          <a:bodyPr>
            <a:normAutofit/>
          </a:bodyPr>
          <a:lstStyle/>
          <a:p>
            <a:r>
              <a:rPr lang="en-US" sz="3200" dirty="0"/>
              <a:t>Intrinsic vs Symbolic relations</a:t>
            </a:r>
          </a:p>
        </p:txBody>
      </p:sp>
      <p:sp>
        <p:nvSpPr>
          <p:cNvPr id="4" name="TextBox 3"/>
          <p:cNvSpPr txBox="1"/>
          <p:nvPr/>
        </p:nvSpPr>
        <p:spPr>
          <a:xfrm>
            <a:off x="1053548" y="1935922"/>
            <a:ext cx="6957391" cy="769441"/>
          </a:xfrm>
          <a:prstGeom prst="rect">
            <a:avLst/>
          </a:prstGeom>
          <a:noFill/>
        </p:spPr>
        <p:txBody>
          <a:bodyPr wrap="square" rtlCol="0">
            <a:spAutoFit/>
          </a:bodyPr>
          <a:lstStyle/>
          <a:p>
            <a:pPr algn="ctr"/>
            <a:r>
              <a:rPr lang="en-US" sz="2200" dirty="0"/>
              <a:t>Relations can be </a:t>
            </a:r>
            <a:r>
              <a:rPr lang="en-US" sz="2200" b="1" dirty="0"/>
              <a:t>intrinsic</a:t>
            </a:r>
            <a:r>
              <a:rPr lang="en-US" sz="2200" dirty="0"/>
              <a:t> (nonarbitrary/physical) or </a:t>
            </a:r>
            <a:r>
              <a:rPr lang="en-US" sz="2200" b="1" dirty="0"/>
              <a:t>symbolic</a:t>
            </a:r>
            <a:r>
              <a:rPr lang="en-US" sz="2200" dirty="0"/>
              <a:t> (arbitrary/language)</a:t>
            </a:r>
          </a:p>
        </p:txBody>
      </p:sp>
      <p:pic>
        <p:nvPicPr>
          <p:cNvPr id="1026" name="Picture 2" descr="Image result for nickel dime">
            <a:extLst>
              <a:ext uri="{FF2B5EF4-FFF2-40B4-BE49-F238E27FC236}">
                <a16:creationId xmlns:a16="http://schemas.microsoft.com/office/drawing/2014/main" id="{63289274-EB90-4C88-AE5F-C9A16A14B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353" y="3182981"/>
            <a:ext cx="4443293" cy="254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trained vs derived relations</a:t>
            </a:r>
          </a:p>
        </p:txBody>
      </p:sp>
      <p:sp>
        <p:nvSpPr>
          <p:cNvPr id="2" name="Content Placeholder 1"/>
          <p:cNvSpPr>
            <a:spLocks noGrp="1"/>
          </p:cNvSpPr>
          <p:nvPr>
            <p:ph sz="half" idx="1"/>
          </p:nvPr>
        </p:nvSpPr>
        <p:spPr>
          <a:xfrm>
            <a:off x="388081" y="1997909"/>
            <a:ext cx="3282500" cy="912728"/>
          </a:xfrm>
        </p:spPr>
        <p:txBody>
          <a:bodyPr>
            <a:noAutofit/>
          </a:bodyPr>
          <a:lstStyle/>
          <a:p>
            <a:pPr marL="0" indent="0">
              <a:buNone/>
            </a:pPr>
            <a:r>
              <a:rPr lang="en-US" sz="2200" dirty="0"/>
              <a:t>Relational learning begins early childhood</a:t>
            </a:r>
          </a:p>
        </p:txBody>
      </p:sp>
      <p:sp>
        <p:nvSpPr>
          <p:cNvPr id="6" name="Oval Callout 5"/>
          <p:cNvSpPr/>
          <p:nvPr/>
        </p:nvSpPr>
        <p:spPr>
          <a:xfrm>
            <a:off x="5203344" y="4771978"/>
            <a:ext cx="1709520" cy="845052"/>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“milk”</a:t>
            </a:r>
          </a:p>
        </p:txBody>
      </p:sp>
      <p:cxnSp>
        <p:nvCxnSpPr>
          <p:cNvPr id="9" name="Straight Arrow Connector 8"/>
          <p:cNvCxnSpPr/>
          <p:nvPr/>
        </p:nvCxnSpPr>
        <p:spPr>
          <a:xfrm flipH="1">
            <a:off x="3514638" y="3747562"/>
            <a:ext cx="391885" cy="79828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p:nvPr/>
        </p:nvCxnSpPr>
        <p:spPr>
          <a:xfrm>
            <a:off x="4900370" y="3751075"/>
            <a:ext cx="421530" cy="75103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p:nvPr/>
        </p:nvCxnSpPr>
        <p:spPr>
          <a:xfrm flipV="1">
            <a:off x="3183360" y="3694027"/>
            <a:ext cx="376420" cy="755694"/>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flipV="1">
            <a:off x="3935855" y="5363755"/>
            <a:ext cx="877212" cy="3376"/>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H="1">
            <a:off x="3906523" y="5006302"/>
            <a:ext cx="906544" cy="2368"/>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p:nvPr/>
        </p:nvCxnSpPr>
        <p:spPr>
          <a:xfrm flipH="1" flipV="1">
            <a:off x="5295746" y="3694027"/>
            <a:ext cx="397474" cy="755694"/>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32" name="Straight Arrow Connector 31"/>
          <p:cNvCxnSpPr/>
          <p:nvPr/>
        </p:nvCxnSpPr>
        <p:spPr>
          <a:xfrm>
            <a:off x="3121882" y="5973100"/>
            <a:ext cx="999069" cy="591"/>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34" name="Straight Arrow Connector 33"/>
          <p:cNvCxnSpPr/>
          <p:nvPr/>
        </p:nvCxnSpPr>
        <p:spPr>
          <a:xfrm flipV="1">
            <a:off x="4750072" y="5972114"/>
            <a:ext cx="906543" cy="3376"/>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37" name="TextBox 36"/>
          <p:cNvSpPr txBox="1"/>
          <p:nvPr/>
        </p:nvSpPr>
        <p:spPr>
          <a:xfrm>
            <a:off x="3137950" y="6052198"/>
            <a:ext cx="966931" cy="369332"/>
          </a:xfrm>
          <a:prstGeom prst="rect">
            <a:avLst/>
          </a:prstGeom>
          <a:noFill/>
        </p:spPr>
        <p:txBody>
          <a:bodyPr wrap="none" rtlCol="0">
            <a:spAutoFit/>
          </a:bodyPr>
          <a:lstStyle/>
          <a:p>
            <a:r>
              <a:rPr lang="en-US" dirty="0"/>
              <a:t>trained</a:t>
            </a:r>
          </a:p>
        </p:txBody>
      </p:sp>
      <p:sp>
        <p:nvSpPr>
          <p:cNvPr id="39" name="TextBox 38"/>
          <p:cNvSpPr txBox="1"/>
          <p:nvPr/>
        </p:nvSpPr>
        <p:spPr>
          <a:xfrm>
            <a:off x="4713465" y="6052198"/>
            <a:ext cx="979755" cy="369332"/>
          </a:xfrm>
          <a:prstGeom prst="rect">
            <a:avLst/>
          </a:prstGeom>
          <a:noFill/>
        </p:spPr>
        <p:txBody>
          <a:bodyPr wrap="none" rtlCol="0">
            <a:spAutoFit/>
          </a:bodyPr>
          <a:lstStyle/>
          <a:p>
            <a:r>
              <a:rPr lang="en-US" dirty="0"/>
              <a:t>derived</a:t>
            </a:r>
          </a:p>
        </p:txBody>
      </p:sp>
      <p:sp>
        <p:nvSpPr>
          <p:cNvPr id="4" name="TextBox 3"/>
          <p:cNvSpPr txBox="1"/>
          <p:nvPr/>
        </p:nvSpPr>
        <p:spPr>
          <a:xfrm>
            <a:off x="5855352" y="1997909"/>
            <a:ext cx="2816208" cy="769441"/>
          </a:xfrm>
          <a:prstGeom prst="rect">
            <a:avLst/>
          </a:prstGeom>
          <a:noFill/>
        </p:spPr>
        <p:txBody>
          <a:bodyPr wrap="square" rtlCol="0">
            <a:spAutoFit/>
          </a:bodyPr>
          <a:lstStyle/>
          <a:p>
            <a:r>
              <a:rPr lang="en-US" sz="2200" dirty="0"/>
              <a:t>Relations can be trained or derived</a:t>
            </a:r>
          </a:p>
        </p:txBody>
      </p:sp>
      <p:pic>
        <p:nvPicPr>
          <p:cNvPr id="5" name="Picture 2" descr="Image result for baby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780" y="1804392"/>
            <a:ext cx="2301555" cy="1836072"/>
          </a:xfrm>
          <a:prstGeom prst="rect">
            <a:avLst/>
          </a:prstGeom>
          <a:noFill/>
          <a:extLst>
            <a:ext uri="{909E8E84-426E-40DD-AFC4-6F175D3DCCD1}">
              <a14:hiddenFill xmlns:a14="http://schemas.microsoft.com/office/drawing/2010/main">
                <a:solidFill>
                  <a:srgbClr val="FFFFFF"/>
                </a:solidFill>
              </a14:hiddenFill>
            </a:ext>
          </a:extLst>
        </p:spPr>
      </p:pic>
      <p:sp>
        <p:nvSpPr>
          <p:cNvPr id="19" name="Oval Callout 18"/>
          <p:cNvSpPr/>
          <p:nvPr/>
        </p:nvSpPr>
        <p:spPr>
          <a:xfrm>
            <a:off x="1961061" y="4771978"/>
            <a:ext cx="1709520" cy="845052"/>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“baba”</a:t>
            </a:r>
          </a:p>
        </p:txBody>
      </p:sp>
    </p:spTree>
    <p:extLst>
      <p:ext uri="{BB962C8B-B14F-4D97-AF65-F5344CB8AC3E}">
        <p14:creationId xmlns:p14="http://schemas.microsoft.com/office/powerpoint/2010/main" val="218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Deriving Relations of ‘Self’</a:t>
            </a:r>
          </a:p>
        </p:txBody>
      </p:sp>
      <p:sp>
        <p:nvSpPr>
          <p:cNvPr id="2" name="Content Placeholder 1"/>
          <p:cNvSpPr>
            <a:spLocks noGrp="1"/>
          </p:cNvSpPr>
          <p:nvPr>
            <p:ph sz="half" idx="1"/>
          </p:nvPr>
        </p:nvSpPr>
        <p:spPr>
          <a:xfrm>
            <a:off x="439981" y="2110638"/>
            <a:ext cx="2931589" cy="940676"/>
          </a:xfrm>
        </p:spPr>
        <p:txBody>
          <a:bodyPr>
            <a:noAutofit/>
          </a:bodyPr>
          <a:lstStyle/>
          <a:p>
            <a:pPr marL="0" indent="0" algn="ctr">
              <a:buNone/>
            </a:pPr>
            <a:r>
              <a:rPr lang="en-US" dirty="0"/>
              <a:t>Arbitrarily Applicable Relational Responding</a:t>
            </a:r>
          </a:p>
        </p:txBody>
      </p:sp>
      <p:cxnSp>
        <p:nvCxnSpPr>
          <p:cNvPr id="9" name="Straight Arrow Connector 8"/>
          <p:cNvCxnSpPr/>
          <p:nvPr/>
        </p:nvCxnSpPr>
        <p:spPr>
          <a:xfrm flipH="1">
            <a:off x="3514638" y="3747562"/>
            <a:ext cx="391885" cy="798286"/>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p:nvPr/>
        </p:nvCxnSpPr>
        <p:spPr>
          <a:xfrm>
            <a:off x="4900370" y="3751075"/>
            <a:ext cx="421530" cy="751034"/>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p:nvPr/>
        </p:nvCxnSpPr>
        <p:spPr>
          <a:xfrm flipV="1">
            <a:off x="3183360" y="3694027"/>
            <a:ext cx="376420" cy="755694"/>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flipV="1">
            <a:off x="3935855" y="5363755"/>
            <a:ext cx="877212" cy="3376"/>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flipH="1">
            <a:off x="3906523" y="5006302"/>
            <a:ext cx="906544" cy="2368"/>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p:nvPr/>
        </p:nvCxnSpPr>
        <p:spPr>
          <a:xfrm flipH="1" flipV="1">
            <a:off x="5295746" y="3694027"/>
            <a:ext cx="397474" cy="755694"/>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cxnSp>
        <p:nvCxnSpPr>
          <p:cNvPr id="32" name="Straight Arrow Connector 31"/>
          <p:cNvCxnSpPr/>
          <p:nvPr/>
        </p:nvCxnSpPr>
        <p:spPr>
          <a:xfrm>
            <a:off x="3121882" y="5973100"/>
            <a:ext cx="999069" cy="591"/>
          </a:xfrm>
          <a:prstGeom prst="straightConnector1">
            <a:avLst/>
          </a:prstGeom>
          <a:ln w="38100">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34" name="Straight Arrow Connector 33"/>
          <p:cNvCxnSpPr/>
          <p:nvPr/>
        </p:nvCxnSpPr>
        <p:spPr>
          <a:xfrm flipV="1">
            <a:off x="4750072" y="5972114"/>
            <a:ext cx="906543" cy="3376"/>
          </a:xfrm>
          <a:prstGeom prst="straightConnector1">
            <a:avLst/>
          </a:prstGeom>
          <a:ln w="38100">
            <a:solidFill>
              <a:schemeClr val="tx1"/>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37" name="TextBox 36"/>
          <p:cNvSpPr txBox="1"/>
          <p:nvPr/>
        </p:nvSpPr>
        <p:spPr>
          <a:xfrm>
            <a:off x="3137950" y="6052198"/>
            <a:ext cx="966931" cy="369332"/>
          </a:xfrm>
          <a:prstGeom prst="rect">
            <a:avLst/>
          </a:prstGeom>
          <a:noFill/>
        </p:spPr>
        <p:txBody>
          <a:bodyPr wrap="none" rtlCol="0">
            <a:spAutoFit/>
          </a:bodyPr>
          <a:lstStyle/>
          <a:p>
            <a:r>
              <a:rPr lang="en-US" dirty="0"/>
              <a:t>trained</a:t>
            </a:r>
          </a:p>
        </p:txBody>
      </p:sp>
      <p:sp>
        <p:nvSpPr>
          <p:cNvPr id="39" name="TextBox 38"/>
          <p:cNvSpPr txBox="1"/>
          <p:nvPr/>
        </p:nvSpPr>
        <p:spPr>
          <a:xfrm>
            <a:off x="4713465" y="6052198"/>
            <a:ext cx="979755" cy="369332"/>
          </a:xfrm>
          <a:prstGeom prst="rect">
            <a:avLst/>
          </a:prstGeom>
          <a:noFill/>
        </p:spPr>
        <p:txBody>
          <a:bodyPr wrap="none" rtlCol="0">
            <a:spAutoFit/>
          </a:bodyPr>
          <a:lstStyle/>
          <a:p>
            <a:r>
              <a:rPr lang="en-US" dirty="0"/>
              <a:t>derived</a:t>
            </a:r>
          </a:p>
        </p:txBody>
      </p:sp>
      <p:sp>
        <p:nvSpPr>
          <p:cNvPr id="19" name="Oval Callout 18"/>
          <p:cNvSpPr/>
          <p:nvPr/>
        </p:nvSpPr>
        <p:spPr>
          <a:xfrm>
            <a:off x="1639956" y="4771978"/>
            <a:ext cx="2030625" cy="845052"/>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t>“Not good enough”</a:t>
            </a:r>
          </a:p>
        </p:txBody>
      </p:sp>
      <p:pic>
        <p:nvPicPr>
          <p:cNvPr id="1026" name="Picture 2" descr="Related image">
            <a:extLst>
              <a:ext uri="{FF2B5EF4-FFF2-40B4-BE49-F238E27FC236}">
                <a16:creationId xmlns:a16="http://schemas.microsoft.com/office/drawing/2014/main" id="{E8795405-9A0A-4C42-ABC8-3C4DE7596E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6652" y="1935922"/>
            <a:ext cx="1629094" cy="162317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stick figure">
            <a:extLst>
              <a:ext uri="{FF2B5EF4-FFF2-40B4-BE49-F238E27FC236}">
                <a16:creationId xmlns:a16="http://schemas.microsoft.com/office/drawing/2014/main" id="{73CD6D45-3043-4D27-BE27-FF4666F9B85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Image result for stick figure face">
            <a:extLst>
              <a:ext uri="{FF2B5EF4-FFF2-40B4-BE49-F238E27FC236}">
                <a16:creationId xmlns:a16="http://schemas.microsoft.com/office/drawing/2014/main" id="{4D3D4E44-1148-49D9-A2B0-12F9E2128C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746" y="4619725"/>
            <a:ext cx="1182385" cy="118238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1">
            <a:extLst>
              <a:ext uri="{FF2B5EF4-FFF2-40B4-BE49-F238E27FC236}">
                <a16:creationId xmlns:a16="http://schemas.microsoft.com/office/drawing/2014/main" id="{8021153C-1E43-433F-B18C-B5BB28902EFA}"/>
              </a:ext>
            </a:extLst>
          </p:cNvPr>
          <p:cNvSpPr txBox="1">
            <a:spLocks/>
          </p:cNvSpPr>
          <p:nvPr/>
        </p:nvSpPr>
        <p:spPr>
          <a:xfrm>
            <a:off x="5604675" y="2109648"/>
            <a:ext cx="2931589" cy="94067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latin typeface="Lucida Sans Unicode" panose="020B0602030504020204" pitchFamily="34" charset="0"/>
                <a:ea typeface="+mn-ea"/>
                <a:cs typeface="Lucida Sans Unicode" panose="020B0602030504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n-US" dirty="0"/>
              <a:t>Transformation of Stimulus Functions</a:t>
            </a:r>
          </a:p>
        </p:txBody>
      </p:sp>
    </p:spTree>
    <p:extLst>
      <p:ext uri="{BB962C8B-B14F-4D97-AF65-F5344CB8AC3E}">
        <p14:creationId xmlns:p14="http://schemas.microsoft.com/office/powerpoint/2010/main" val="33892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fade">
                                      <p:cBhvr>
                                        <p:cTn id="22" dur="500"/>
                                        <p:tgtEl>
                                          <p:spTgt spid="10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properties of </a:t>
            </a:r>
            <a:r>
              <a:rPr lang="en-US" dirty="0" err="1"/>
              <a:t>rft</a:t>
            </a:r>
            <a:endParaRPr lang="en-US" dirty="0"/>
          </a:p>
        </p:txBody>
      </p:sp>
      <p:sp>
        <p:nvSpPr>
          <p:cNvPr id="6" name="Content Placeholder 5"/>
          <p:cNvSpPr>
            <a:spLocks noGrp="1"/>
          </p:cNvSpPr>
          <p:nvPr>
            <p:ph idx="1"/>
          </p:nvPr>
        </p:nvSpPr>
        <p:spPr>
          <a:xfrm>
            <a:off x="685346" y="1935922"/>
            <a:ext cx="7765322" cy="4367896"/>
          </a:xfrm>
        </p:spPr>
        <p:txBody>
          <a:bodyPr>
            <a:normAutofit fontScale="92500" lnSpcReduction="20000"/>
          </a:bodyPr>
          <a:lstStyle/>
          <a:p>
            <a:r>
              <a:rPr lang="en-US" sz="3000" dirty="0"/>
              <a:t>Mutual entailment</a:t>
            </a:r>
          </a:p>
          <a:p>
            <a:pPr lvl="1"/>
            <a:r>
              <a:rPr lang="en-US" sz="2800" dirty="0"/>
              <a:t>If A=B, then B=A (stimuli)</a:t>
            </a:r>
          </a:p>
          <a:p>
            <a:r>
              <a:rPr lang="en-US" sz="3000" dirty="0"/>
              <a:t>Combinatorial entailment</a:t>
            </a:r>
          </a:p>
          <a:p>
            <a:pPr lvl="1"/>
            <a:r>
              <a:rPr lang="en-US" sz="2800" dirty="0"/>
              <a:t>If A=B and B=C, then A=C</a:t>
            </a:r>
          </a:p>
          <a:p>
            <a:r>
              <a:rPr lang="en-US" sz="3000" dirty="0"/>
              <a:t>Transformation of functions</a:t>
            </a:r>
          </a:p>
          <a:p>
            <a:pPr lvl="1"/>
            <a:r>
              <a:rPr lang="en-US" sz="2800" dirty="0">
                <a:effectLst/>
              </a:rPr>
              <a:t>The function of one event in a relational network is altered by the functions of another event in the network and the derived relation between them</a:t>
            </a:r>
            <a:endParaRPr lang="en-US" sz="2800" dirty="0"/>
          </a:p>
        </p:txBody>
      </p:sp>
    </p:spTree>
    <p:extLst>
      <p:ext uri="{BB962C8B-B14F-4D97-AF65-F5344CB8AC3E}">
        <p14:creationId xmlns:p14="http://schemas.microsoft.com/office/powerpoint/2010/main" val="2328892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RFT: mutual entailment</a:t>
            </a:r>
          </a:p>
        </p:txBody>
      </p:sp>
      <p:sp>
        <p:nvSpPr>
          <p:cNvPr id="2" name="Content Placeholder 1"/>
          <p:cNvSpPr>
            <a:spLocks noGrp="1"/>
          </p:cNvSpPr>
          <p:nvPr>
            <p:ph idx="1"/>
          </p:nvPr>
        </p:nvSpPr>
        <p:spPr>
          <a:xfrm>
            <a:off x="586854" y="1935922"/>
            <a:ext cx="7997588" cy="3398077"/>
          </a:xfrm>
        </p:spPr>
        <p:txBody>
          <a:bodyPr>
            <a:normAutofit/>
          </a:bodyPr>
          <a:lstStyle/>
          <a:p>
            <a:r>
              <a:rPr lang="en-US" sz="2800" dirty="0"/>
              <a:t>A defining feature of relational frames</a:t>
            </a:r>
          </a:p>
          <a:p>
            <a:pPr lvl="1"/>
            <a:r>
              <a:rPr lang="en-US" sz="2600" dirty="0"/>
              <a:t>Relations between stimuli are </a:t>
            </a:r>
            <a:r>
              <a:rPr lang="en-US" sz="2600" b="1" dirty="0"/>
              <a:t>bidirectional</a:t>
            </a:r>
            <a:endParaRPr lang="en-US" sz="2600" dirty="0"/>
          </a:p>
        </p:txBody>
      </p:sp>
      <p:pic>
        <p:nvPicPr>
          <p:cNvPr id="2050" name="Picture 2" descr="http://31.media.tumblr.com/aa4527aa8ce6ecaae9ac32c4804c463b/tumblr_inline_n4grt8WyDp1rcbcr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575" y="3852649"/>
            <a:ext cx="6894864"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4207" y="6383321"/>
            <a:ext cx="2805383" cy="276999"/>
          </a:xfrm>
          <a:prstGeom prst="rect">
            <a:avLst/>
          </a:prstGeom>
          <a:noFill/>
        </p:spPr>
        <p:txBody>
          <a:bodyPr wrap="none" rtlCol="0">
            <a:spAutoFit/>
          </a:bodyPr>
          <a:lstStyle/>
          <a:p>
            <a:r>
              <a:rPr lang="en-US" sz="1200" dirty="0">
                <a:solidFill>
                  <a:schemeClr val="tx1">
                    <a:lumMod val="50000"/>
                  </a:schemeClr>
                </a:solidFill>
              </a:rPr>
              <a:t>Image: cognitivedefusion.tumblr.com</a:t>
            </a:r>
          </a:p>
        </p:txBody>
      </p:sp>
    </p:spTree>
    <p:extLst>
      <p:ext uri="{BB962C8B-B14F-4D97-AF65-F5344CB8AC3E}">
        <p14:creationId xmlns:p14="http://schemas.microsoft.com/office/powerpoint/2010/main" val="600638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err="1"/>
              <a:t>Rft</a:t>
            </a:r>
            <a:r>
              <a:rPr lang="en-US" sz="3200" dirty="0"/>
              <a:t>: combinatorial entailment</a:t>
            </a:r>
          </a:p>
        </p:txBody>
      </p:sp>
      <p:sp>
        <p:nvSpPr>
          <p:cNvPr id="2" name="Content Placeholder 1"/>
          <p:cNvSpPr>
            <a:spLocks noGrp="1"/>
          </p:cNvSpPr>
          <p:nvPr>
            <p:ph idx="1"/>
          </p:nvPr>
        </p:nvSpPr>
        <p:spPr>
          <a:xfrm>
            <a:off x="685347" y="1935922"/>
            <a:ext cx="7765321" cy="3398077"/>
          </a:xfrm>
        </p:spPr>
        <p:txBody>
          <a:bodyPr>
            <a:normAutofit/>
          </a:bodyPr>
          <a:lstStyle/>
          <a:p>
            <a:r>
              <a:rPr lang="en-US" sz="2800" dirty="0"/>
              <a:t>2</a:t>
            </a:r>
            <a:r>
              <a:rPr lang="en-US" sz="2800" baseline="30000" dirty="0"/>
              <a:t>nd</a:t>
            </a:r>
            <a:r>
              <a:rPr lang="en-US" sz="2800" dirty="0"/>
              <a:t> defining feature of relational frames</a:t>
            </a:r>
          </a:p>
          <a:p>
            <a:pPr lvl="1"/>
            <a:r>
              <a:rPr lang="en-US" sz="2600" dirty="0"/>
              <a:t>Responding to two combined relations can entail a response to a third relation</a:t>
            </a:r>
          </a:p>
        </p:txBody>
      </p:sp>
      <p:pic>
        <p:nvPicPr>
          <p:cNvPr id="1026" name="Picture 2" descr="http://38.media.tumblr.com/b270c88591910ddd38f1f083b0fee1cb/tumblr_inline_n4grwchSUG1rcbcr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45" y="4147847"/>
            <a:ext cx="8215524" cy="1495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21374" y="6383321"/>
            <a:ext cx="2805383" cy="276999"/>
          </a:xfrm>
          <a:prstGeom prst="rect">
            <a:avLst/>
          </a:prstGeom>
          <a:noFill/>
        </p:spPr>
        <p:txBody>
          <a:bodyPr wrap="none" rtlCol="0">
            <a:spAutoFit/>
          </a:bodyPr>
          <a:lstStyle/>
          <a:p>
            <a:r>
              <a:rPr lang="en-US" sz="1200" dirty="0">
                <a:solidFill>
                  <a:schemeClr val="tx1">
                    <a:lumMod val="50000"/>
                  </a:schemeClr>
                </a:solidFill>
              </a:rPr>
              <a:t>Image: cognitivedefusion.tumblr.com</a:t>
            </a:r>
          </a:p>
        </p:txBody>
      </p:sp>
    </p:spTree>
    <p:extLst>
      <p:ext uri="{BB962C8B-B14F-4D97-AF65-F5344CB8AC3E}">
        <p14:creationId xmlns:p14="http://schemas.microsoft.com/office/powerpoint/2010/main" val="44649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2" name="Picture 4" descr="http://33.media.tumblr.com/9a2232914554bddc9590d62207cc800a/tumblr_inline_n4gs4vW1mr1rcbcr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34375"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1824" y="4272990"/>
            <a:ext cx="5598006" cy="523220"/>
          </a:xfrm>
          <a:prstGeom prst="rect">
            <a:avLst/>
          </a:prstGeom>
          <a:noFill/>
        </p:spPr>
        <p:txBody>
          <a:bodyPr wrap="none" rtlCol="0">
            <a:spAutoFit/>
          </a:bodyPr>
          <a:lstStyle/>
          <a:p>
            <a:pPr algn="r"/>
            <a:r>
              <a:rPr lang="en-US" sz="2800" b="1" dirty="0">
                <a:effectLst>
                  <a:outerShdw blurRad="38100" dist="38100" dir="2700000" algn="tl">
                    <a:srgbClr val="000000">
                      <a:alpha val="43137"/>
                    </a:srgbClr>
                  </a:outerShdw>
                </a:effectLst>
              </a:rPr>
              <a:t>Generating Relational Networks</a:t>
            </a:r>
          </a:p>
        </p:txBody>
      </p:sp>
      <p:sp>
        <p:nvSpPr>
          <p:cNvPr id="4" name="Text Placeholder 15"/>
          <p:cNvSpPr txBox="1">
            <a:spLocks/>
          </p:cNvSpPr>
          <p:nvPr/>
        </p:nvSpPr>
        <p:spPr>
          <a:xfrm>
            <a:off x="3237591" y="4796210"/>
            <a:ext cx="5477784" cy="597180"/>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r">
              <a:buNone/>
            </a:pPr>
            <a:r>
              <a:rPr lang="en-US" sz="2200" dirty="0"/>
              <a:t>Transformation of Stimulus Functions</a:t>
            </a:r>
          </a:p>
        </p:txBody>
      </p:sp>
      <p:sp>
        <p:nvSpPr>
          <p:cNvPr id="5" name="TextBox 4"/>
          <p:cNvSpPr txBox="1"/>
          <p:nvPr/>
        </p:nvSpPr>
        <p:spPr>
          <a:xfrm>
            <a:off x="6163629" y="6403368"/>
            <a:ext cx="2805383" cy="276999"/>
          </a:xfrm>
          <a:prstGeom prst="rect">
            <a:avLst/>
          </a:prstGeom>
          <a:noFill/>
        </p:spPr>
        <p:txBody>
          <a:bodyPr wrap="none" rtlCol="0">
            <a:spAutoFit/>
          </a:bodyPr>
          <a:lstStyle/>
          <a:p>
            <a:r>
              <a:rPr lang="en-US" sz="1200" dirty="0">
                <a:solidFill>
                  <a:schemeClr val="tx1">
                    <a:lumMod val="50000"/>
                  </a:schemeClr>
                </a:solidFill>
              </a:rPr>
              <a:t>Image: cognitivedefusion.tumblr.com</a:t>
            </a:r>
          </a:p>
        </p:txBody>
      </p:sp>
    </p:spTree>
    <p:extLst>
      <p:ext uri="{BB962C8B-B14F-4D97-AF65-F5344CB8AC3E}">
        <p14:creationId xmlns:p14="http://schemas.microsoft.com/office/powerpoint/2010/main" val="425111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8" name="Picture Placeholder 6" descr="http://38.media.tumblr.com/abe1b2117921f23bf9d33b0e20551a00/tumblr_inline_n4grxv9e5J1rcbcr0.png"/>
          <p:cNvPicPr>
            <a:picLocks noChangeAspect="1" noChangeArrowheads="1"/>
          </p:cNvPicPr>
          <p:nvPr/>
        </p:nvPicPr>
        <p:blipFill>
          <a:blip r:embed="rId2">
            <a:extLst>
              <a:ext uri="{28A0092B-C50C-407E-A947-70E740481C1C}">
                <a14:useLocalDpi xmlns:a14="http://schemas.microsoft.com/office/drawing/2010/main" val="0"/>
              </a:ext>
            </a:extLst>
          </a:blip>
          <a:srcRect l="1892" r="1892"/>
          <a:stretch>
            <a:fillRect/>
          </a:stretch>
        </p:blipFill>
        <p:spPr bwMode="auto">
          <a:xfrm>
            <a:off x="228600" y="189968"/>
            <a:ext cx="8686800" cy="4389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12969" y="4725670"/>
            <a:ext cx="6211957" cy="523220"/>
          </a:xfrm>
          <a:prstGeom prst="rect">
            <a:avLst/>
          </a:prstGeom>
          <a:noFill/>
        </p:spPr>
        <p:txBody>
          <a:bodyPr wrap="none" rtlCol="0">
            <a:spAutoFit/>
          </a:bodyPr>
          <a:lstStyle/>
          <a:p>
            <a:pPr algn="r"/>
            <a:r>
              <a:rPr lang="en-US" sz="2800" b="1" dirty="0">
                <a:effectLst>
                  <a:outerShdw blurRad="38100" dist="38100" dir="2700000" algn="tl">
                    <a:srgbClr val="000000">
                      <a:alpha val="43137"/>
                    </a:srgbClr>
                  </a:outerShdw>
                </a:effectLst>
              </a:rPr>
              <a:t>Deriving Rules via Causal Relations</a:t>
            </a:r>
          </a:p>
        </p:txBody>
      </p:sp>
      <p:sp>
        <p:nvSpPr>
          <p:cNvPr id="10" name="TextBox 9"/>
          <p:cNvSpPr txBox="1"/>
          <p:nvPr/>
        </p:nvSpPr>
        <p:spPr>
          <a:xfrm>
            <a:off x="6208628" y="6385439"/>
            <a:ext cx="2805383" cy="276999"/>
          </a:xfrm>
          <a:prstGeom prst="rect">
            <a:avLst/>
          </a:prstGeom>
          <a:noFill/>
        </p:spPr>
        <p:txBody>
          <a:bodyPr wrap="none" rtlCol="0">
            <a:spAutoFit/>
          </a:bodyPr>
          <a:lstStyle/>
          <a:p>
            <a:r>
              <a:rPr lang="en-US" sz="1200" dirty="0">
                <a:solidFill>
                  <a:schemeClr val="tx1">
                    <a:lumMod val="50000"/>
                  </a:schemeClr>
                </a:solidFill>
              </a:rPr>
              <a:t>Image: cognitivedefusion.tumblr.com</a:t>
            </a:r>
          </a:p>
        </p:txBody>
      </p:sp>
    </p:spTree>
    <p:extLst>
      <p:ext uri="{BB962C8B-B14F-4D97-AF65-F5344CB8AC3E}">
        <p14:creationId xmlns:p14="http://schemas.microsoft.com/office/powerpoint/2010/main" val="182248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 is like driving a car</a:t>
            </a:r>
          </a:p>
        </p:txBody>
      </p:sp>
      <p:sp>
        <p:nvSpPr>
          <p:cNvPr id="2" name="Content Placeholder 1"/>
          <p:cNvSpPr>
            <a:spLocks noGrp="1"/>
          </p:cNvSpPr>
          <p:nvPr>
            <p:ph sz="half" idx="1"/>
          </p:nvPr>
        </p:nvSpPr>
        <p:spPr>
          <a:xfrm>
            <a:off x="685345" y="2559168"/>
            <a:ext cx="3945393" cy="4032701"/>
          </a:xfrm>
        </p:spPr>
        <p:txBody>
          <a:bodyPr>
            <a:normAutofit fontScale="70000" lnSpcReduction="20000"/>
          </a:bodyPr>
          <a:lstStyle/>
          <a:p>
            <a:pPr marL="0" indent="0">
              <a:lnSpc>
                <a:spcPct val="150000"/>
              </a:lnSpc>
              <a:buNone/>
            </a:pPr>
            <a:r>
              <a:rPr lang="en-US" sz="3100" i="1" dirty="0"/>
              <a:t>“You can drive well without knowing anything about the engine.  However, if you </a:t>
            </a:r>
            <a:r>
              <a:rPr lang="en-US" sz="3100" b="1" i="1" dirty="0"/>
              <a:t>do</a:t>
            </a:r>
            <a:r>
              <a:rPr lang="en-US" sz="3100" i="1" dirty="0"/>
              <a:t> know something about the engine, you’ll be better equipped and prepared should your car break down.” </a:t>
            </a:r>
            <a:r>
              <a:rPr lang="en-US" sz="3100" dirty="0"/>
              <a:t>- </a:t>
            </a:r>
            <a:r>
              <a:rPr lang="en-US" sz="2600" dirty="0"/>
              <a:t>Russ Harris</a:t>
            </a:r>
          </a:p>
        </p:txBody>
      </p:sp>
      <p:pic>
        <p:nvPicPr>
          <p:cNvPr id="2056" name="Picture 8" descr="Image result for driving ca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30738" y="2719919"/>
            <a:ext cx="3819525" cy="2438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345" y="1933348"/>
            <a:ext cx="6459974" cy="800219"/>
          </a:xfrm>
          <a:prstGeom prst="rect">
            <a:avLst/>
          </a:prstGeom>
          <a:noFill/>
        </p:spPr>
        <p:txBody>
          <a:bodyPr wrap="none" rtlCol="0">
            <a:spAutoFit/>
          </a:bodyPr>
          <a:lstStyle/>
          <a:p>
            <a:r>
              <a:rPr lang="en-US" sz="2800" dirty="0"/>
              <a:t>FC, RFT, ABA - how the engine works</a:t>
            </a:r>
          </a:p>
          <a:p>
            <a:endParaRPr lang="en-US" dirty="0"/>
          </a:p>
        </p:txBody>
      </p:sp>
      <p:sp>
        <p:nvSpPr>
          <p:cNvPr id="12" name="TextBox 11"/>
          <p:cNvSpPr txBox="1"/>
          <p:nvPr/>
        </p:nvSpPr>
        <p:spPr>
          <a:xfrm>
            <a:off x="7374523" y="6386588"/>
            <a:ext cx="1581459" cy="276999"/>
          </a:xfrm>
          <a:prstGeom prst="rect">
            <a:avLst/>
          </a:prstGeom>
          <a:noFill/>
        </p:spPr>
        <p:txBody>
          <a:bodyPr wrap="none" rtlCol="0">
            <a:spAutoFit/>
          </a:bodyPr>
          <a:lstStyle/>
          <a:p>
            <a:r>
              <a:rPr lang="en-US" sz="1200" dirty="0">
                <a:solidFill>
                  <a:schemeClr val="tx1">
                    <a:lumMod val="50000"/>
                  </a:schemeClr>
                </a:solidFill>
              </a:rPr>
              <a:t>Image: pixabay.com</a:t>
            </a:r>
          </a:p>
        </p:txBody>
      </p:sp>
    </p:spTree>
    <p:extLst>
      <p:ext uri="{BB962C8B-B14F-4D97-AF65-F5344CB8AC3E}">
        <p14:creationId xmlns:p14="http://schemas.microsoft.com/office/powerpoint/2010/main" val="100008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2" name="Picture 2" descr="http://33.media.tumblr.com/4d73a58811582e5caf24ae41e16bb0d7/tumblr_inline_n4lip647Kb1rcbcr0.png"/>
          <p:cNvPicPr>
            <a:picLocks noChangeAspect="1" noChangeArrowheads="1"/>
          </p:cNvPicPr>
          <p:nvPr/>
        </p:nvPicPr>
        <p:blipFill>
          <a:blip r:embed="rId2">
            <a:extLst>
              <a:ext uri="{28A0092B-C50C-407E-A947-70E740481C1C}">
                <a14:useLocalDpi xmlns:a14="http://schemas.microsoft.com/office/drawing/2010/main" val="0"/>
              </a:ext>
            </a:extLst>
          </a:blip>
          <a:srcRect t="2347" b="2347"/>
          <a:stretch>
            <a:fillRect/>
          </a:stretch>
        </p:blipFill>
        <p:spPr bwMode="auto">
          <a:xfrm>
            <a:off x="228600" y="189968"/>
            <a:ext cx="8686800" cy="4389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8"/>
          <p:cNvSpPr txBox="1">
            <a:spLocks/>
          </p:cNvSpPr>
          <p:nvPr/>
        </p:nvSpPr>
        <p:spPr>
          <a:xfrm>
            <a:off x="2902857" y="5279488"/>
            <a:ext cx="6012543" cy="721871"/>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r">
              <a:buNone/>
            </a:pPr>
            <a:r>
              <a:rPr lang="en-US" sz="2400" dirty="0"/>
              <a:t>Aversive and Rule-Governed Behavior</a:t>
            </a:r>
          </a:p>
        </p:txBody>
      </p:sp>
      <p:sp>
        <p:nvSpPr>
          <p:cNvPr id="5" name="TextBox 4"/>
          <p:cNvSpPr txBox="1"/>
          <p:nvPr/>
        </p:nvSpPr>
        <p:spPr>
          <a:xfrm>
            <a:off x="1609374" y="4734246"/>
            <a:ext cx="7329249" cy="523220"/>
          </a:xfrm>
          <a:prstGeom prst="rect">
            <a:avLst/>
          </a:prstGeom>
          <a:noFill/>
        </p:spPr>
        <p:txBody>
          <a:bodyPr wrap="none" rtlCol="0">
            <a:spAutoFit/>
          </a:bodyPr>
          <a:lstStyle/>
          <a:p>
            <a:pPr algn="r"/>
            <a:r>
              <a:rPr lang="en-US" sz="2800" b="1" dirty="0">
                <a:effectLst>
                  <a:outerShdw blurRad="38100" dist="38100" dir="2700000" algn="tl">
                    <a:srgbClr val="000000">
                      <a:alpha val="43137"/>
                    </a:srgbClr>
                  </a:outerShdw>
                </a:effectLst>
              </a:rPr>
              <a:t>Increasingly Complex Relational Networks</a:t>
            </a:r>
          </a:p>
        </p:txBody>
      </p:sp>
      <p:sp>
        <p:nvSpPr>
          <p:cNvPr id="6" name="TextBox 5"/>
          <p:cNvSpPr txBox="1"/>
          <p:nvPr/>
        </p:nvSpPr>
        <p:spPr>
          <a:xfrm>
            <a:off x="6171648" y="6408101"/>
            <a:ext cx="2805383" cy="276999"/>
          </a:xfrm>
          <a:prstGeom prst="rect">
            <a:avLst/>
          </a:prstGeom>
          <a:noFill/>
        </p:spPr>
        <p:txBody>
          <a:bodyPr wrap="none" rtlCol="0">
            <a:spAutoFit/>
          </a:bodyPr>
          <a:lstStyle/>
          <a:p>
            <a:r>
              <a:rPr lang="en-US" sz="1200" dirty="0">
                <a:solidFill>
                  <a:schemeClr val="tx1">
                    <a:lumMod val="50000"/>
                  </a:schemeClr>
                </a:solidFill>
              </a:rPr>
              <a:t>Image: cognitivedefusion.tumblr.com</a:t>
            </a:r>
          </a:p>
        </p:txBody>
      </p:sp>
    </p:spTree>
    <p:extLst>
      <p:ext uri="{BB962C8B-B14F-4D97-AF65-F5344CB8AC3E}">
        <p14:creationId xmlns:p14="http://schemas.microsoft.com/office/powerpoint/2010/main" val="3283163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6D1D-453C-4920-A682-743AA93EEF5F}"/>
              </a:ext>
            </a:extLst>
          </p:cNvPr>
          <p:cNvSpPr>
            <a:spLocks noGrp="1"/>
          </p:cNvSpPr>
          <p:nvPr>
            <p:ph type="title"/>
          </p:nvPr>
        </p:nvSpPr>
        <p:spPr/>
        <p:txBody>
          <a:bodyPr/>
          <a:lstStyle/>
          <a:p>
            <a:r>
              <a:rPr lang="en-US" dirty="0"/>
              <a:t>Deriving and Following Rules</a:t>
            </a:r>
          </a:p>
        </p:txBody>
      </p:sp>
      <p:sp>
        <p:nvSpPr>
          <p:cNvPr id="3" name="Content Placeholder 2">
            <a:extLst>
              <a:ext uri="{FF2B5EF4-FFF2-40B4-BE49-F238E27FC236}">
                <a16:creationId xmlns:a16="http://schemas.microsoft.com/office/drawing/2014/main" id="{C23E211F-C419-4969-8DC7-0B628003ABB6}"/>
              </a:ext>
            </a:extLst>
          </p:cNvPr>
          <p:cNvSpPr>
            <a:spLocks noGrp="1"/>
          </p:cNvSpPr>
          <p:nvPr>
            <p:ph idx="1"/>
          </p:nvPr>
        </p:nvSpPr>
        <p:spPr>
          <a:xfrm>
            <a:off x="685346" y="1935923"/>
            <a:ext cx="7765322" cy="4215496"/>
          </a:xfrm>
        </p:spPr>
        <p:txBody>
          <a:bodyPr>
            <a:normAutofit/>
          </a:bodyPr>
          <a:lstStyle/>
          <a:p>
            <a:r>
              <a:rPr lang="en-US" sz="2600" dirty="0"/>
              <a:t>Deriving Rules:</a:t>
            </a:r>
          </a:p>
          <a:p>
            <a:pPr lvl="1"/>
            <a:r>
              <a:rPr lang="en-US" sz="2400" dirty="0"/>
              <a:t>Conditional (if-then) statements that connect actions to anticipated consequences</a:t>
            </a:r>
          </a:p>
          <a:p>
            <a:pPr lvl="2"/>
            <a:r>
              <a:rPr lang="en-US" sz="2200" dirty="0"/>
              <a:t>If I do/don’t </a:t>
            </a:r>
            <a:r>
              <a:rPr lang="en-US" sz="2200" b="1" dirty="0"/>
              <a:t>X</a:t>
            </a:r>
            <a:r>
              <a:rPr lang="en-US" sz="2200" dirty="0"/>
              <a:t>, then </a:t>
            </a:r>
            <a:r>
              <a:rPr lang="en-US" sz="2200" b="1" dirty="0"/>
              <a:t>Y</a:t>
            </a:r>
            <a:r>
              <a:rPr lang="en-US" sz="2200" dirty="0"/>
              <a:t> will/won’t happen</a:t>
            </a:r>
          </a:p>
          <a:p>
            <a:r>
              <a:rPr lang="en-US" sz="2600" dirty="0"/>
              <a:t>Following Rules:</a:t>
            </a:r>
          </a:p>
          <a:p>
            <a:pPr lvl="1"/>
            <a:r>
              <a:rPr lang="en-US" sz="2400" dirty="0"/>
              <a:t>Learn quickly (with potential loss of flexibility)</a:t>
            </a:r>
          </a:p>
          <a:p>
            <a:pPr lvl="2"/>
            <a:r>
              <a:rPr lang="en-US" sz="2200" dirty="0"/>
              <a:t>LEGOs, recipes, working, parenting, etc.</a:t>
            </a:r>
          </a:p>
          <a:p>
            <a:pPr lvl="1"/>
            <a:r>
              <a:rPr lang="en-US" sz="2400" dirty="0"/>
              <a:t>Evoke </a:t>
            </a:r>
            <a:r>
              <a:rPr lang="en-US" sz="2400" i="1" dirty="0"/>
              <a:t>tracking</a:t>
            </a:r>
            <a:r>
              <a:rPr lang="en-US" sz="2400" dirty="0"/>
              <a:t> of actual consequences</a:t>
            </a:r>
          </a:p>
        </p:txBody>
      </p:sp>
    </p:spTree>
    <p:extLst>
      <p:ext uri="{BB962C8B-B14F-4D97-AF65-F5344CB8AC3E}">
        <p14:creationId xmlns:p14="http://schemas.microsoft.com/office/powerpoint/2010/main" val="3267483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6473" y="609601"/>
            <a:ext cx="8063345" cy="1325563"/>
          </a:xfrm>
        </p:spPr>
        <p:txBody>
          <a:bodyPr>
            <a:normAutofit/>
          </a:bodyPr>
          <a:lstStyle/>
          <a:p>
            <a:r>
              <a:rPr lang="en-US" dirty="0"/>
              <a:t>Human Language:</a:t>
            </a:r>
            <a:br>
              <a:rPr lang="en-US" sz="3000" dirty="0"/>
            </a:br>
            <a:r>
              <a:rPr lang="en-US" sz="3000" dirty="0"/>
              <a:t>double-edged sword</a:t>
            </a:r>
          </a:p>
        </p:txBody>
      </p:sp>
      <p:sp>
        <p:nvSpPr>
          <p:cNvPr id="5" name="Text Placeholder 4"/>
          <p:cNvSpPr>
            <a:spLocks noGrp="1"/>
          </p:cNvSpPr>
          <p:nvPr>
            <p:ph type="body" idx="1"/>
          </p:nvPr>
        </p:nvSpPr>
        <p:spPr>
          <a:xfrm>
            <a:off x="915426" y="1939013"/>
            <a:ext cx="3600326" cy="728773"/>
          </a:xfrm>
        </p:spPr>
        <p:txBody>
          <a:bodyPr/>
          <a:lstStyle/>
          <a:p>
            <a:r>
              <a:rPr lang="en-US" dirty="0"/>
              <a:t>Bright Side</a:t>
            </a:r>
          </a:p>
        </p:txBody>
      </p:sp>
      <p:sp>
        <p:nvSpPr>
          <p:cNvPr id="6" name="Content Placeholder 5"/>
          <p:cNvSpPr>
            <a:spLocks noGrp="1"/>
          </p:cNvSpPr>
          <p:nvPr>
            <p:ph sz="half" idx="2"/>
          </p:nvPr>
        </p:nvSpPr>
        <p:spPr>
          <a:xfrm>
            <a:off x="685346" y="2766775"/>
            <a:ext cx="3830406" cy="3544378"/>
          </a:xfrm>
        </p:spPr>
        <p:txBody>
          <a:bodyPr>
            <a:normAutofit/>
          </a:bodyPr>
          <a:lstStyle/>
          <a:p>
            <a:r>
              <a:rPr lang="en-US" dirty="0"/>
              <a:t>Learn without doing</a:t>
            </a:r>
          </a:p>
          <a:p>
            <a:r>
              <a:rPr lang="en-US" dirty="0"/>
              <a:t>Reflect and extract</a:t>
            </a:r>
          </a:p>
          <a:p>
            <a:r>
              <a:rPr lang="en-US" dirty="0"/>
              <a:t>Plan ahead</a:t>
            </a:r>
          </a:p>
          <a:p>
            <a:r>
              <a:rPr lang="en-US" dirty="0"/>
              <a:t>Imagine and invent</a:t>
            </a:r>
          </a:p>
          <a:p>
            <a:r>
              <a:rPr lang="en-US" dirty="0"/>
              <a:t>Describe and compare</a:t>
            </a:r>
          </a:p>
          <a:p>
            <a:r>
              <a:rPr lang="en-US" dirty="0"/>
              <a:t>Communicate</a:t>
            </a:r>
          </a:p>
          <a:p>
            <a:r>
              <a:rPr lang="en-US" dirty="0"/>
              <a:t>Solve (world) problems</a:t>
            </a:r>
          </a:p>
        </p:txBody>
      </p:sp>
      <p:sp>
        <p:nvSpPr>
          <p:cNvPr id="7" name="Text Placeholder 6"/>
          <p:cNvSpPr>
            <a:spLocks noGrp="1"/>
          </p:cNvSpPr>
          <p:nvPr>
            <p:ph type="body" sz="quarter" idx="3"/>
          </p:nvPr>
        </p:nvSpPr>
        <p:spPr>
          <a:xfrm>
            <a:off x="4859227" y="1935164"/>
            <a:ext cx="3591437" cy="728773"/>
          </a:xfrm>
        </p:spPr>
        <p:txBody>
          <a:bodyPr/>
          <a:lstStyle/>
          <a:p>
            <a:r>
              <a:rPr lang="en-US" dirty="0"/>
              <a:t>Dark Side</a:t>
            </a:r>
          </a:p>
        </p:txBody>
      </p:sp>
      <p:sp>
        <p:nvSpPr>
          <p:cNvPr id="8" name="Content Placeholder 7"/>
          <p:cNvSpPr>
            <a:spLocks noGrp="1"/>
          </p:cNvSpPr>
          <p:nvPr>
            <p:ph sz="quarter" idx="4"/>
          </p:nvPr>
        </p:nvSpPr>
        <p:spPr>
          <a:xfrm>
            <a:off x="4859228" y="2766775"/>
            <a:ext cx="3730590" cy="3544377"/>
          </a:xfrm>
        </p:spPr>
        <p:txBody>
          <a:bodyPr>
            <a:normAutofit/>
          </a:bodyPr>
          <a:lstStyle/>
          <a:p>
            <a:r>
              <a:rPr lang="en-US" dirty="0"/>
              <a:t>Rigidly follow rules</a:t>
            </a:r>
          </a:p>
          <a:p>
            <a:r>
              <a:rPr lang="en-US" dirty="0"/>
              <a:t>Ruminate</a:t>
            </a:r>
          </a:p>
          <a:p>
            <a:r>
              <a:rPr lang="en-US" dirty="0"/>
              <a:t>Worry</a:t>
            </a:r>
          </a:p>
          <a:p>
            <a:r>
              <a:rPr lang="en-US" dirty="0"/>
              <a:t>Confabulate</a:t>
            </a:r>
          </a:p>
          <a:p>
            <a:r>
              <a:rPr lang="en-US" dirty="0"/>
              <a:t>Judge and criticize</a:t>
            </a:r>
          </a:p>
          <a:p>
            <a:r>
              <a:rPr lang="en-US" dirty="0"/>
              <a:t>Communicate </a:t>
            </a:r>
            <a:r>
              <a:rPr lang="en-US" i="1" dirty="0"/>
              <a:t>ineffectively</a:t>
            </a:r>
          </a:p>
          <a:p>
            <a:r>
              <a:rPr lang="en-US" dirty="0"/>
              <a:t>Experiential Avoidance</a:t>
            </a:r>
          </a:p>
        </p:txBody>
      </p:sp>
      <p:pic>
        <p:nvPicPr>
          <p:cNvPr id="1026" name="Picture 2" descr="Image result for s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013" y="2579468"/>
            <a:ext cx="1702874" cy="34057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74541" y="6517341"/>
            <a:ext cx="2086790" cy="276999"/>
          </a:xfrm>
          <a:prstGeom prst="rect">
            <a:avLst/>
          </a:prstGeom>
          <a:noFill/>
        </p:spPr>
        <p:txBody>
          <a:bodyPr wrap="none" rtlCol="0">
            <a:spAutoFit/>
          </a:bodyPr>
          <a:lstStyle/>
          <a:p>
            <a:r>
              <a:rPr lang="en-US" sz="1200" dirty="0">
                <a:solidFill>
                  <a:schemeClr val="tx1">
                    <a:lumMod val="50000"/>
                  </a:schemeClr>
                </a:solidFill>
              </a:rPr>
              <a:t>Image: freestockphotos.biz</a:t>
            </a:r>
          </a:p>
        </p:txBody>
      </p:sp>
    </p:spTree>
    <p:extLst>
      <p:ext uri="{BB962C8B-B14F-4D97-AF65-F5344CB8AC3E}">
        <p14:creationId xmlns:p14="http://schemas.microsoft.com/office/powerpoint/2010/main" val="222589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fade">
                                      <p:cBhvr>
                                        <p:cTn id="52" dur="500"/>
                                        <p:tgtEl>
                                          <p:spTgt spid="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6" end="6"/>
                                            </p:txEl>
                                          </p:spTgt>
                                        </p:tgtEl>
                                        <p:attrNameLst>
                                          <p:attrName>style.visibility</p:attrName>
                                        </p:attrNameLst>
                                      </p:cBhvr>
                                      <p:to>
                                        <p:strVal val="visible"/>
                                      </p:to>
                                    </p:set>
                                    <p:animEffect transition="in" filter="fade">
                                      <p:cBhvr>
                                        <p:cTn id="7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Problem-Solving in ACT</a:t>
            </a:r>
          </a:p>
        </p:txBody>
      </p:sp>
      <p:sp>
        <p:nvSpPr>
          <p:cNvPr id="3" name="Content Placeholder 2"/>
          <p:cNvSpPr>
            <a:spLocks noGrp="1"/>
          </p:cNvSpPr>
          <p:nvPr>
            <p:ph idx="1"/>
          </p:nvPr>
        </p:nvSpPr>
        <p:spPr>
          <a:xfrm>
            <a:off x="685346" y="1935921"/>
            <a:ext cx="7765322" cy="4150979"/>
          </a:xfrm>
        </p:spPr>
        <p:txBody>
          <a:bodyPr>
            <a:normAutofit/>
          </a:bodyPr>
          <a:lstStyle/>
          <a:p>
            <a:r>
              <a:rPr lang="en-US" sz="2800" dirty="0"/>
              <a:t>In ACT, any problem-solving occurs out in the world, guided by values</a:t>
            </a:r>
          </a:p>
          <a:p>
            <a:r>
              <a:rPr lang="en-US" sz="2800" dirty="0"/>
              <a:t>‘Symptom reduction’ is NOT a goal of ACT</a:t>
            </a:r>
          </a:p>
          <a:p>
            <a:pPr lvl="1"/>
            <a:r>
              <a:rPr lang="en-US" sz="2600" dirty="0"/>
              <a:t>Instead, aim is to fundamentally </a:t>
            </a:r>
            <a:r>
              <a:rPr lang="en-US" sz="2600" i="1" dirty="0"/>
              <a:t>transform our relationship </a:t>
            </a:r>
            <a:r>
              <a:rPr lang="en-US" sz="2600" dirty="0"/>
              <a:t>with thoughts &amp; feelings</a:t>
            </a:r>
          </a:p>
          <a:p>
            <a:pPr lvl="1"/>
            <a:r>
              <a:rPr lang="en-US" sz="2600" dirty="0"/>
              <a:t>Altering the </a:t>
            </a:r>
            <a:r>
              <a:rPr lang="en-US" sz="2600" i="1" dirty="0"/>
              <a:t>context</a:t>
            </a:r>
            <a:r>
              <a:rPr lang="en-US" sz="2600" dirty="0"/>
              <a:t> in which these private events occur transforms their </a:t>
            </a:r>
            <a:r>
              <a:rPr lang="en-US" sz="2600" i="1" dirty="0"/>
              <a:t>function</a:t>
            </a:r>
          </a:p>
        </p:txBody>
      </p:sp>
    </p:spTree>
    <p:extLst>
      <p:ext uri="{BB962C8B-B14F-4D97-AF65-F5344CB8AC3E}">
        <p14:creationId xmlns:p14="http://schemas.microsoft.com/office/powerpoint/2010/main" val="57273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Transforming function in ACT</a:t>
            </a:r>
          </a:p>
        </p:txBody>
      </p:sp>
      <p:sp>
        <p:nvSpPr>
          <p:cNvPr id="3" name="Content Placeholder 2"/>
          <p:cNvSpPr>
            <a:spLocks noGrp="1"/>
          </p:cNvSpPr>
          <p:nvPr>
            <p:ph idx="1"/>
          </p:nvPr>
        </p:nvSpPr>
        <p:spPr>
          <a:xfrm>
            <a:off x="685346" y="1935921"/>
            <a:ext cx="7765322" cy="4314754"/>
          </a:xfrm>
        </p:spPr>
        <p:txBody>
          <a:bodyPr>
            <a:normAutofit/>
          </a:bodyPr>
          <a:lstStyle/>
          <a:p>
            <a:r>
              <a:rPr lang="en-US" sz="2800" dirty="0"/>
              <a:t>In context of </a:t>
            </a:r>
            <a:r>
              <a:rPr lang="en-US" sz="2800" i="1" dirty="0"/>
              <a:t>mindfulness</a:t>
            </a:r>
            <a:r>
              <a:rPr lang="en-US" sz="2800" dirty="0"/>
              <a:t>, painful thoughts and feelings previously judged as ‘problematic’ or ‘symptoms’ become nothing more or less than transient private experiences</a:t>
            </a:r>
          </a:p>
          <a:p>
            <a:r>
              <a:rPr lang="en-US" sz="2800" dirty="0"/>
              <a:t>In context of </a:t>
            </a:r>
            <a:r>
              <a:rPr lang="en-US" sz="2800" i="1" dirty="0"/>
              <a:t>values </a:t>
            </a:r>
            <a:r>
              <a:rPr lang="en-US" sz="2800" dirty="0"/>
              <a:t>(a life that matters), painful thoughts and feelings = “I care”</a:t>
            </a:r>
          </a:p>
        </p:txBody>
      </p:sp>
    </p:spTree>
    <p:extLst>
      <p:ext uri="{BB962C8B-B14F-4D97-AF65-F5344CB8AC3E}">
        <p14:creationId xmlns:p14="http://schemas.microsoft.com/office/powerpoint/2010/main" val="558039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err="1">
                <a:effectLst/>
              </a:rPr>
              <a:t>AcT</a:t>
            </a:r>
            <a:r>
              <a:rPr lang="en-US" dirty="0">
                <a:effectLst/>
              </a:rPr>
              <a:t>: Simply Put</a:t>
            </a:r>
          </a:p>
        </p:txBody>
      </p:sp>
      <p:sp>
        <p:nvSpPr>
          <p:cNvPr id="11" name="Content Placeholder 10"/>
          <p:cNvSpPr>
            <a:spLocks noGrp="1"/>
          </p:cNvSpPr>
          <p:nvPr>
            <p:ph idx="1"/>
          </p:nvPr>
        </p:nvSpPr>
        <p:spPr>
          <a:xfrm>
            <a:off x="685346" y="1935923"/>
            <a:ext cx="7899096" cy="4219218"/>
          </a:xfrm>
        </p:spPr>
        <p:txBody>
          <a:bodyPr>
            <a:normAutofit/>
          </a:bodyPr>
          <a:lstStyle/>
          <a:p>
            <a:r>
              <a:rPr lang="en-US" sz="2800" dirty="0">
                <a:effectLst/>
                <a:latin typeface="Lucida Sans Unicode" panose="020B0602030504020204" pitchFamily="34" charset="0"/>
                <a:ea typeface="Tahoma" panose="020B0604030504040204" pitchFamily="34" charset="0"/>
                <a:cs typeface="Lucida Sans Unicode" panose="020B0602030504020204" pitchFamily="34" charset="0"/>
              </a:rPr>
              <a:t>Pronounced as the word ‘ACT’</a:t>
            </a:r>
          </a:p>
          <a:p>
            <a:pPr lvl="1"/>
            <a:r>
              <a:rPr lang="en-US" sz="2600" b="1" dirty="0">
                <a:ea typeface="Tahoma" panose="020B0604030504040204" pitchFamily="34" charset="0"/>
              </a:rPr>
              <a:t>A</a:t>
            </a:r>
            <a:r>
              <a:rPr lang="en-US" sz="2600" dirty="0">
                <a:ea typeface="Tahoma" panose="020B0604030504040204" pitchFamily="34" charset="0"/>
              </a:rPr>
              <a:t>ccept one’s private experiences</a:t>
            </a:r>
          </a:p>
          <a:p>
            <a:pPr lvl="1"/>
            <a:r>
              <a:rPr lang="en-US" sz="2600" b="1" dirty="0">
                <a:ea typeface="Tahoma" panose="020B0604030504040204" pitchFamily="34" charset="0"/>
              </a:rPr>
              <a:t>C</a:t>
            </a:r>
            <a:r>
              <a:rPr lang="en-US" sz="2600" dirty="0">
                <a:ea typeface="Tahoma" panose="020B0604030504040204" pitchFamily="34" charset="0"/>
              </a:rPr>
              <a:t>hoose a valued life direction</a:t>
            </a:r>
          </a:p>
          <a:p>
            <a:pPr lvl="1"/>
            <a:r>
              <a:rPr lang="en-US" sz="2600" b="1" dirty="0">
                <a:ea typeface="Tahoma" panose="020B0604030504040204" pitchFamily="34" charset="0"/>
              </a:rPr>
              <a:t>T</a:t>
            </a:r>
            <a:r>
              <a:rPr lang="en-US" sz="2600" dirty="0">
                <a:ea typeface="Tahoma" panose="020B0604030504040204" pitchFamily="34" charset="0"/>
              </a:rPr>
              <a:t>ake action</a:t>
            </a:r>
          </a:p>
        </p:txBody>
      </p:sp>
      <p:pic>
        <p:nvPicPr>
          <p:cNvPr id="1026" name="Picture 2" descr="Related image">
            <a:extLst>
              <a:ext uri="{FF2B5EF4-FFF2-40B4-BE49-F238E27FC236}">
                <a16:creationId xmlns:a16="http://schemas.microsoft.com/office/drawing/2014/main" id="{51E8BE04-0809-4DA6-B491-7CF43C061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330" y="3767412"/>
            <a:ext cx="2760112" cy="2760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15BED5-7598-439F-93A9-66FBC133B39B}"/>
              </a:ext>
            </a:extLst>
          </p:cNvPr>
          <p:cNvSpPr txBox="1"/>
          <p:nvPr/>
        </p:nvSpPr>
        <p:spPr>
          <a:xfrm>
            <a:off x="7063312" y="6581001"/>
            <a:ext cx="1620957" cy="276999"/>
          </a:xfrm>
          <a:prstGeom prst="rect">
            <a:avLst/>
          </a:prstGeom>
          <a:noFill/>
        </p:spPr>
        <p:txBody>
          <a:bodyPr wrap="none" rtlCol="0">
            <a:spAutoFit/>
          </a:bodyPr>
          <a:lstStyle/>
          <a:p>
            <a:r>
              <a:rPr lang="en-US" sz="1200" dirty="0">
                <a:solidFill>
                  <a:schemeClr val="tx1">
                    <a:lumMod val="50000"/>
                  </a:schemeClr>
                </a:solidFill>
              </a:rPr>
              <a:t>Image: pxhere.com</a:t>
            </a:r>
          </a:p>
        </p:txBody>
      </p:sp>
    </p:spTree>
    <p:extLst>
      <p:ext uri="{BB962C8B-B14F-4D97-AF65-F5344CB8AC3E}">
        <p14:creationId xmlns:p14="http://schemas.microsoft.com/office/powerpoint/2010/main" val="846623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 Technically Speaking</a:t>
            </a:r>
          </a:p>
        </p:txBody>
      </p:sp>
      <p:sp>
        <p:nvSpPr>
          <p:cNvPr id="2" name="Content Placeholder 1"/>
          <p:cNvSpPr>
            <a:spLocks noGrp="1"/>
          </p:cNvSpPr>
          <p:nvPr>
            <p:ph idx="1"/>
          </p:nvPr>
        </p:nvSpPr>
        <p:spPr>
          <a:xfrm>
            <a:off x="1011382" y="1935921"/>
            <a:ext cx="7176654" cy="4395606"/>
          </a:xfrm>
        </p:spPr>
        <p:txBody>
          <a:bodyPr>
            <a:normAutofit/>
          </a:bodyPr>
          <a:lstStyle/>
          <a:p>
            <a:pPr marL="0" indent="0" algn="ctr">
              <a:buNone/>
            </a:pPr>
            <a:r>
              <a:rPr lang="en-US" sz="2800" dirty="0"/>
              <a:t>A ‘third wave’ behavioral therapy that is </a:t>
            </a:r>
            <a:r>
              <a:rPr lang="en-US" sz="2800" i="1" dirty="0"/>
              <a:t>“particularly sensitive to the context and functions of psychological phenomena, not just their form, and thus tends to emphasize contextual and experiential change strategies in addition to more direct and didactic ones” </a:t>
            </a:r>
          </a:p>
          <a:p>
            <a:pPr marL="0" indent="0" algn="ctr">
              <a:buNone/>
            </a:pPr>
            <a:r>
              <a:rPr lang="en-US" sz="2200" dirty="0"/>
              <a:t>(Hayes, 2004)</a:t>
            </a:r>
          </a:p>
        </p:txBody>
      </p:sp>
    </p:spTree>
    <p:extLst>
      <p:ext uri="{BB962C8B-B14F-4D97-AF65-F5344CB8AC3E}">
        <p14:creationId xmlns:p14="http://schemas.microsoft.com/office/powerpoint/2010/main" val="1519011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FAA9-EEFD-455C-907A-A63CFF4E2B08}"/>
              </a:ext>
            </a:extLst>
          </p:cNvPr>
          <p:cNvSpPr>
            <a:spLocks noGrp="1"/>
          </p:cNvSpPr>
          <p:nvPr>
            <p:ph type="title"/>
          </p:nvPr>
        </p:nvSpPr>
        <p:spPr/>
        <p:txBody>
          <a:bodyPr/>
          <a:lstStyle/>
          <a:p>
            <a:r>
              <a:rPr lang="en-US" dirty="0"/>
              <a:t>Waves of Behavioral Therapy</a:t>
            </a:r>
          </a:p>
        </p:txBody>
      </p:sp>
      <p:sp>
        <p:nvSpPr>
          <p:cNvPr id="3" name="Content Placeholder 2">
            <a:extLst>
              <a:ext uri="{FF2B5EF4-FFF2-40B4-BE49-F238E27FC236}">
                <a16:creationId xmlns:a16="http://schemas.microsoft.com/office/drawing/2014/main" id="{7E5E6F4B-2778-4B0E-B287-FCEB37066873}"/>
              </a:ext>
            </a:extLst>
          </p:cNvPr>
          <p:cNvSpPr>
            <a:spLocks noGrp="1"/>
          </p:cNvSpPr>
          <p:nvPr>
            <p:ph idx="1"/>
          </p:nvPr>
        </p:nvSpPr>
        <p:spPr>
          <a:xfrm>
            <a:off x="685346" y="1935922"/>
            <a:ext cx="8025021" cy="4474305"/>
          </a:xfrm>
        </p:spPr>
        <p:txBody>
          <a:bodyPr>
            <a:normAutofit/>
          </a:bodyPr>
          <a:lstStyle/>
          <a:p>
            <a:r>
              <a:rPr lang="en-US" sz="2600" dirty="0"/>
              <a:t>1</a:t>
            </a:r>
            <a:r>
              <a:rPr lang="en-US" sz="2600" baseline="30000" dirty="0"/>
              <a:t>st</a:t>
            </a:r>
            <a:r>
              <a:rPr lang="en-US" sz="2600" dirty="0"/>
              <a:t> wave: established learning principles</a:t>
            </a:r>
          </a:p>
          <a:p>
            <a:pPr lvl="1"/>
            <a:r>
              <a:rPr lang="en-US" sz="2400" dirty="0"/>
              <a:t>Classical and operant conditioning</a:t>
            </a:r>
          </a:p>
          <a:p>
            <a:pPr lvl="2"/>
            <a:r>
              <a:rPr lang="en-US" sz="2200" dirty="0"/>
              <a:t>Pavlov, Watson, </a:t>
            </a:r>
            <a:r>
              <a:rPr lang="en-US" sz="2200" dirty="0" err="1"/>
              <a:t>Wolpe</a:t>
            </a:r>
            <a:r>
              <a:rPr lang="en-US" sz="2200" dirty="0"/>
              <a:t>, Skinner</a:t>
            </a:r>
          </a:p>
          <a:p>
            <a:r>
              <a:rPr lang="en-US" sz="2600" dirty="0"/>
              <a:t>2</a:t>
            </a:r>
            <a:r>
              <a:rPr lang="en-US" sz="2600" baseline="30000" dirty="0"/>
              <a:t>nd</a:t>
            </a:r>
            <a:r>
              <a:rPr lang="en-US" sz="2600" dirty="0"/>
              <a:t> wave: information processing (cognition)</a:t>
            </a:r>
          </a:p>
          <a:p>
            <a:pPr lvl="1"/>
            <a:r>
              <a:rPr lang="en-US" sz="2400" dirty="0"/>
              <a:t>CBT and REBT</a:t>
            </a:r>
          </a:p>
          <a:p>
            <a:pPr lvl="2"/>
            <a:r>
              <a:rPr lang="en-US" sz="2200" dirty="0"/>
              <a:t>Aaron Beck, Albert Ellis</a:t>
            </a:r>
          </a:p>
          <a:p>
            <a:r>
              <a:rPr lang="en-US" sz="2600" dirty="0"/>
              <a:t>3</a:t>
            </a:r>
            <a:r>
              <a:rPr lang="en-US" sz="2600" baseline="30000" dirty="0"/>
              <a:t>rd</a:t>
            </a:r>
            <a:r>
              <a:rPr lang="en-US" sz="2600" dirty="0"/>
              <a:t> wave: contextual/experiential processes</a:t>
            </a:r>
          </a:p>
          <a:p>
            <a:pPr lvl="1"/>
            <a:r>
              <a:rPr lang="en-US" sz="2400" dirty="0"/>
              <a:t>ACT, DBT, other mindfulness-based approaches</a:t>
            </a:r>
          </a:p>
          <a:p>
            <a:pPr lvl="1"/>
            <a:endParaRPr lang="en-US" sz="2600" dirty="0"/>
          </a:p>
        </p:txBody>
      </p:sp>
    </p:spTree>
    <p:extLst>
      <p:ext uri="{BB962C8B-B14F-4D97-AF65-F5344CB8AC3E}">
        <p14:creationId xmlns:p14="http://schemas.microsoft.com/office/powerpoint/2010/main" val="332768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C333-C3A5-4DD8-AF3C-95492C680D57}"/>
              </a:ext>
            </a:extLst>
          </p:cNvPr>
          <p:cNvSpPr>
            <a:spLocks noGrp="1"/>
          </p:cNvSpPr>
          <p:nvPr>
            <p:ph type="title"/>
          </p:nvPr>
        </p:nvSpPr>
        <p:spPr/>
        <p:txBody>
          <a:bodyPr>
            <a:normAutofit/>
          </a:bodyPr>
          <a:lstStyle/>
          <a:p>
            <a:r>
              <a:rPr lang="en-US" sz="3200" dirty="0"/>
              <a:t>Contextual Behavioral Approach</a:t>
            </a:r>
          </a:p>
        </p:txBody>
      </p:sp>
      <p:graphicFrame>
        <p:nvGraphicFramePr>
          <p:cNvPr id="5" name="Content Placeholder 4">
            <a:extLst>
              <a:ext uri="{FF2B5EF4-FFF2-40B4-BE49-F238E27FC236}">
                <a16:creationId xmlns:a16="http://schemas.microsoft.com/office/drawing/2014/main" id="{E2FD9C77-DB7A-49ED-A989-4F060A9491B1}"/>
              </a:ext>
            </a:extLst>
          </p:cNvPr>
          <p:cNvGraphicFramePr>
            <a:graphicFrameLocks noGrp="1"/>
          </p:cNvGraphicFramePr>
          <p:nvPr>
            <p:ph idx="1"/>
            <p:extLst>
              <p:ext uri="{D42A27DB-BD31-4B8C-83A1-F6EECF244321}">
                <p14:modId xmlns:p14="http://schemas.microsoft.com/office/powerpoint/2010/main" val="2410410200"/>
              </p:ext>
            </p:extLst>
          </p:nvPr>
        </p:nvGraphicFramePr>
        <p:xfrm>
          <a:off x="693785" y="1856508"/>
          <a:ext cx="7764868" cy="3984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29128D2-280F-4E9C-B33D-F3560B9B19C1}"/>
              </a:ext>
            </a:extLst>
          </p:cNvPr>
          <p:cNvSpPr txBox="1">
            <a:spLocks/>
          </p:cNvSpPr>
          <p:nvPr/>
        </p:nvSpPr>
        <p:spPr>
          <a:xfrm>
            <a:off x="1093509" y="6325385"/>
            <a:ext cx="7451427" cy="461665"/>
          </a:xfrm>
          <a:prstGeom prst="rect">
            <a:avLst/>
          </a:prstGeom>
          <a:noFill/>
        </p:spPr>
        <p:txBody>
          <a:bodyPr wrap="square" rtlCol="0">
            <a:spAutoFit/>
          </a:bodyPr>
          <a:lstStyle/>
          <a:p>
            <a:r>
              <a:rPr lang="en-US" sz="1200" dirty="0">
                <a:uFillTx/>
              </a:rPr>
              <a:t>Adapted from </a:t>
            </a:r>
            <a:r>
              <a:rPr lang="en-US" sz="1200" dirty="0" err="1"/>
              <a:t>Villatte</a:t>
            </a:r>
            <a:r>
              <a:rPr lang="en-US" sz="1200" dirty="0"/>
              <a:t>, M., </a:t>
            </a:r>
            <a:r>
              <a:rPr lang="en-US" sz="1200" dirty="0" err="1"/>
              <a:t>Villatte</a:t>
            </a:r>
            <a:r>
              <a:rPr lang="en-US" sz="1200" dirty="0"/>
              <a:t>, J. L., &amp; Hayes, S. C. (2015). </a:t>
            </a:r>
            <a:r>
              <a:rPr lang="en-US" sz="1200" i="1" dirty="0"/>
              <a:t>Mastering the clinical conversation: Language as intervention</a:t>
            </a:r>
            <a:r>
              <a:rPr lang="en-US" sz="1200" dirty="0"/>
              <a:t>. Guilford Publications.</a:t>
            </a:r>
            <a:endParaRPr lang="en-US" sz="1200" dirty="0">
              <a:uFillTx/>
            </a:endParaRPr>
          </a:p>
        </p:txBody>
      </p:sp>
    </p:spTree>
    <p:extLst>
      <p:ext uri="{BB962C8B-B14F-4D97-AF65-F5344CB8AC3E}">
        <p14:creationId xmlns:p14="http://schemas.microsoft.com/office/powerpoint/2010/main" val="2729798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286D91-476A-43F8-A04A-F7EA6156A6A1}"/>
              </a:ext>
            </a:extLst>
          </p:cNvPr>
          <p:cNvSpPr>
            <a:spLocks noGrp="1"/>
          </p:cNvSpPr>
          <p:nvPr>
            <p:ph type="title"/>
          </p:nvPr>
        </p:nvSpPr>
        <p:spPr>
          <a:xfrm>
            <a:off x="110232" y="167643"/>
            <a:ext cx="3220280" cy="663159"/>
          </a:xfrm>
        </p:spPr>
        <p:txBody>
          <a:bodyPr>
            <a:noAutofit/>
          </a:bodyPr>
          <a:lstStyle/>
          <a:p>
            <a:r>
              <a:rPr lang="en-US" sz="2200" dirty="0">
                <a:effectLst>
                  <a:outerShdw blurRad="38100" dist="38100" dir="2700000" algn="tl">
                    <a:srgbClr val="000000">
                      <a:alpha val="43137"/>
                    </a:srgbClr>
                  </a:outerShdw>
                </a:effectLst>
              </a:rPr>
              <a:t>ACT Training Model</a:t>
            </a:r>
          </a:p>
        </p:txBody>
      </p:sp>
      <p:sp>
        <p:nvSpPr>
          <p:cNvPr id="7" name="TextBox 6">
            <a:extLst>
              <a:ext uri="{FF2B5EF4-FFF2-40B4-BE49-F238E27FC236}">
                <a16:creationId xmlns:a16="http://schemas.microsoft.com/office/drawing/2014/main" id="{D8969248-7DA6-445E-A5B1-B255A1E9D381}"/>
              </a:ext>
            </a:extLst>
          </p:cNvPr>
          <p:cNvSpPr txBox="1"/>
          <p:nvPr/>
        </p:nvSpPr>
        <p:spPr>
          <a:xfrm>
            <a:off x="7638460" y="6508265"/>
            <a:ext cx="1505540" cy="276999"/>
          </a:xfrm>
          <a:prstGeom prst="rect">
            <a:avLst/>
          </a:prstGeom>
          <a:noFill/>
        </p:spPr>
        <p:txBody>
          <a:bodyPr wrap="none" rtlCol="0">
            <a:spAutoFit/>
          </a:bodyPr>
          <a:lstStyle/>
          <a:p>
            <a:r>
              <a:rPr lang="en-US" sz="1200" dirty="0">
                <a:solidFill>
                  <a:schemeClr val="tx1">
                    <a:lumMod val="50000"/>
                  </a:schemeClr>
                </a:solidFill>
              </a:rPr>
              <a:t>Lasprugato, 2018</a:t>
            </a:r>
          </a:p>
        </p:txBody>
      </p:sp>
      <p:graphicFrame>
        <p:nvGraphicFramePr>
          <p:cNvPr id="8" name="Diagram 7">
            <a:extLst>
              <a:ext uri="{FF2B5EF4-FFF2-40B4-BE49-F238E27FC236}">
                <a16:creationId xmlns:a16="http://schemas.microsoft.com/office/drawing/2014/main" id="{DE70DB75-0B11-465E-BB3E-8D05BF593CA3}"/>
              </a:ext>
            </a:extLst>
          </p:cNvPr>
          <p:cNvGraphicFramePr/>
          <p:nvPr>
            <p:extLst/>
          </p:nvPr>
        </p:nvGraphicFramePr>
        <p:xfrm>
          <a:off x="464820" y="906780"/>
          <a:ext cx="8214360" cy="5044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4E2867C2-841B-4A33-98C0-DBB239520703}"/>
              </a:ext>
            </a:extLst>
          </p:cNvPr>
          <p:cNvGraphicFramePr/>
          <p:nvPr>
            <p:extLst/>
          </p:nvPr>
        </p:nvGraphicFramePr>
        <p:xfrm>
          <a:off x="3181350" y="1720132"/>
          <a:ext cx="4610100" cy="3596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318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Contextual behavioral science</a:t>
            </a:r>
          </a:p>
        </p:txBody>
      </p:sp>
      <p:sp>
        <p:nvSpPr>
          <p:cNvPr id="3" name="Content Placeholder 2"/>
          <p:cNvSpPr>
            <a:spLocks noGrp="1"/>
          </p:cNvSpPr>
          <p:nvPr>
            <p:ph idx="1"/>
          </p:nvPr>
        </p:nvSpPr>
        <p:spPr>
          <a:xfrm>
            <a:off x="685346" y="2096063"/>
            <a:ext cx="7765322" cy="4152335"/>
          </a:xfrm>
        </p:spPr>
        <p:txBody>
          <a:bodyPr>
            <a:normAutofit lnSpcReduction="10000"/>
          </a:bodyPr>
          <a:lstStyle/>
          <a:p>
            <a:r>
              <a:rPr lang="en-US" sz="2800" dirty="0"/>
              <a:t>Scientific study/application of Functional Contextualism to human behavior</a:t>
            </a:r>
          </a:p>
          <a:p>
            <a:pPr lvl="1"/>
            <a:r>
              <a:rPr lang="en-US" sz="2600" dirty="0"/>
              <a:t>Behavior as the interaction between whole organism and environment defined situationally and historically</a:t>
            </a:r>
          </a:p>
          <a:p>
            <a:pPr lvl="2"/>
            <a:r>
              <a:rPr lang="en-US" sz="2400" dirty="0"/>
              <a:t>Situationally - current private and public events (i.e. setting, experience)</a:t>
            </a:r>
          </a:p>
          <a:p>
            <a:pPr lvl="2"/>
            <a:r>
              <a:rPr lang="en-US" sz="2400" dirty="0"/>
              <a:t>Historically – individual/socio-cultural learning and evolutionary origins</a:t>
            </a:r>
          </a:p>
        </p:txBody>
      </p:sp>
    </p:spTree>
    <p:extLst>
      <p:ext uri="{BB962C8B-B14F-4D97-AF65-F5344CB8AC3E}">
        <p14:creationId xmlns:p14="http://schemas.microsoft.com/office/powerpoint/2010/main" val="2252677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inflexibility</a:t>
            </a:r>
          </a:p>
        </p:txBody>
      </p:sp>
      <p:sp>
        <p:nvSpPr>
          <p:cNvPr id="3" name="Content Placeholder 2"/>
          <p:cNvSpPr>
            <a:spLocks noGrp="1"/>
          </p:cNvSpPr>
          <p:nvPr>
            <p:ph idx="1"/>
          </p:nvPr>
        </p:nvSpPr>
        <p:spPr>
          <a:xfrm>
            <a:off x="685345" y="2096064"/>
            <a:ext cx="8023225" cy="3949894"/>
          </a:xfrm>
        </p:spPr>
        <p:txBody>
          <a:bodyPr>
            <a:normAutofit/>
          </a:bodyPr>
          <a:lstStyle/>
          <a:p>
            <a:r>
              <a:rPr lang="en-US" sz="3000" dirty="0"/>
              <a:t>Core conception of ACT</a:t>
            </a:r>
          </a:p>
          <a:p>
            <a:pPr lvl="1"/>
            <a:r>
              <a:rPr lang="en-US" sz="2600" dirty="0"/>
              <a:t>Psychological suffering is caused by the </a:t>
            </a:r>
            <a:r>
              <a:rPr lang="en-US" sz="2600" i="1" dirty="0"/>
              <a:t>inflexible</a:t>
            </a:r>
            <a:r>
              <a:rPr lang="en-US" sz="2600" dirty="0"/>
              <a:t> interface between human language/cognition and </a:t>
            </a:r>
            <a:r>
              <a:rPr lang="en-US" sz="2600" i="1" dirty="0"/>
              <a:t>ineffective</a:t>
            </a:r>
            <a:r>
              <a:rPr lang="en-US" sz="2600" dirty="0"/>
              <a:t> behavior</a:t>
            </a:r>
          </a:p>
          <a:p>
            <a:pPr lvl="2"/>
            <a:r>
              <a:rPr lang="en-US" sz="2400" dirty="0"/>
              <a:t>Relatively narrow, inflexible patterns of behavior that are insensitive to context</a:t>
            </a:r>
          </a:p>
          <a:p>
            <a:pPr lvl="4"/>
            <a:r>
              <a:rPr lang="en-US" sz="2000" dirty="0"/>
              <a:t>Wilson &amp; </a:t>
            </a:r>
            <a:r>
              <a:rPr lang="en-US" sz="2000" dirty="0" err="1"/>
              <a:t>DuFrene</a:t>
            </a:r>
            <a:r>
              <a:rPr lang="en-US" sz="2000" dirty="0"/>
              <a:t>, 2008</a:t>
            </a:r>
          </a:p>
        </p:txBody>
      </p:sp>
    </p:spTree>
    <p:extLst>
      <p:ext uri="{BB962C8B-B14F-4D97-AF65-F5344CB8AC3E}">
        <p14:creationId xmlns:p14="http://schemas.microsoft.com/office/powerpoint/2010/main" val="1208579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Hexagon 3"/>
          <p:cNvSpPr/>
          <p:nvPr/>
        </p:nvSpPr>
        <p:spPr>
          <a:xfrm rot="5400000">
            <a:off x="2334269" y="1481866"/>
            <a:ext cx="4389120" cy="4114800"/>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 name="Straight Connector 5"/>
          <p:cNvCxnSpPr>
            <a:stCxn id="4" idx="2"/>
            <a:endCxn id="4" idx="5"/>
          </p:cNvCxnSpPr>
          <p:nvPr/>
        </p:nvCxnSpPr>
        <p:spPr>
          <a:xfrm>
            <a:off x="2471430"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a:stCxn id="4" idx="4"/>
            <a:endCxn id="4" idx="1"/>
          </p:cNvCxnSpPr>
          <p:nvPr/>
        </p:nvCxnSpPr>
        <p:spPr>
          <a:xfrm flipH="1">
            <a:off x="2471430"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4" idx="3"/>
            <a:endCxn id="4" idx="0"/>
          </p:cNvCxnSpPr>
          <p:nvPr/>
        </p:nvCxnSpPr>
        <p:spPr>
          <a:xfrm>
            <a:off x="4528829" y="1344706"/>
            <a:ext cx="0" cy="438912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4" idx="2"/>
            <a:endCxn id="4" idx="4"/>
          </p:cNvCxnSpPr>
          <p:nvPr/>
        </p:nvCxnSpPr>
        <p:spPr>
          <a:xfrm>
            <a:off x="2471430" y="237340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4" idx="1"/>
            <a:endCxn id="4" idx="5"/>
          </p:cNvCxnSpPr>
          <p:nvPr/>
        </p:nvCxnSpPr>
        <p:spPr>
          <a:xfrm>
            <a:off x="2471430" y="470512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4" idx="3"/>
            <a:endCxn id="4" idx="1"/>
          </p:cNvCxnSpPr>
          <p:nvPr/>
        </p:nvCxnSpPr>
        <p:spPr>
          <a:xfrm flipH="1">
            <a:off x="2471430"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4" idx="3"/>
            <a:endCxn id="4" idx="5"/>
          </p:cNvCxnSpPr>
          <p:nvPr/>
        </p:nvCxnSpPr>
        <p:spPr>
          <a:xfrm>
            <a:off x="4528829"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4" idx="0"/>
            <a:endCxn id="4" idx="2"/>
          </p:cNvCxnSpPr>
          <p:nvPr/>
        </p:nvCxnSpPr>
        <p:spPr>
          <a:xfrm flipH="1" flipV="1">
            <a:off x="2471430" y="23734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a:stCxn id="4" idx="0"/>
            <a:endCxn id="4" idx="4"/>
          </p:cNvCxnSpPr>
          <p:nvPr/>
        </p:nvCxnSpPr>
        <p:spPr>
          <a:xfrm flipV="1">
            <a:off x="4528829" y="2373406"/>
            <a:ext cx="2057399" cy="3360420"/>
          </a:xfrm>
          <a:prstGeom prst="line">
            <a:avLst/>
          </a:prstGeom>
        </p:spPr>
        <p:style>
          <a:lnRef idx="1">
            <a:schemeClr val="dk1"/>
          </a:lnRef>
          <a:fillRef idx="0">
            <a:schemeClr val="dk1"/>
          </a:fillRef>
          <a:effectRef idx="0">
            <a:schemeClr val="dk1"/>
          </a:effectRef>
          <a:fontRef idx="minor">
            <a:schemeClr val="tx1"/>
          </a:fontRef>
        </p:style>
      </p:cxnSp>
      <p:sp>
        <p:nvSpPr>
          <p:cNvPr id="25" name="Oval 24"/>
          <p:cNvSpPr/>
          <p:nvPr/>
        </p:nvSpPr>
        <p:spPr>
          <a:xfrm>
            <a:off x="3477270" y="2487706"/>
            <a:ext cx="2103120" cy="21031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t>Psychological</a:t>
            </a:r>
          </a:p>
          <a:p>
            <a:pPr algn="ctr"/>
            <a:r>
              <a:rPr lang="en-US" sz="1400" b="1" i="1" dirty="0"/>
              <a:t>Inflexibility</a:t>
            </a:r>
          </a:p>
        </p:txBody>
      </p:sp>
      <p:sp>
        <p:nvSpPr>
          <p:cNvPr id="2" name="TextBox 1"/>
          <p:cNvSpPr txBox="1"/>
          <p:nvPr/>
        </p:nvSpPr>
        <p:spPr>
          <a:xfrm>
            <a:off x="2344044" y="807274"/>
            <a:ext cx="4369569" cy="369332"/>
          </a:xfrm>
          <a:prstGeom prst="rect">
            <a:avLst/>
          </a:prstGeom>
          <a:noFill/>
        </p:spPr>
        <p:txBody>
          <a:bodyPr wrap="square" rtlCol="0">
            <a:spAutoFit/>
          </a:bodyPr>
          <a:lstStyle/>
          <a:p>
            <a:pPr algn="ctr"/>
            <a:r>
              <a:rPr lang="en-US" dirty="0"/>
              <a:t>Dominance of Past or Future Content</a:t>
            </a:r>
          </a:p>
        </p:txBody>
      </p:sp>
      <p:sp>
        <p:nvSpPr>
          <p:cNvPr id="3" name="TextBox 2"/>
          <p:cNvSpPr txBox="1"/>
          <p:nvPr/>
        </p:nvSpPr>
        <p:spPr>
          <a:xfrm>
            <a:off x="781354" y="2050239"/>
            <a:ext cx="1516762" cy="646331"/>
          </a:xfrm>
          <a:prstGeom prst="rect">
            <a:avLst/>
          </a:prstGeom>
          <a:noFill/>
        </p:spPr>
        <p:txBody>
          <a:bodyPr wrap="none" rtlCol="0">
            <a:spAutoFit/>
          </a:bodyPr>
          <a:lstStyle/>
          <a:p>
            <a:pPr algn="ctr"/>
            <a:r>
              <a:rPr lang="en-US" dirty="0"/>
              <a:t>Experiential</a:t>
            </a:r>
          </a:p>
          <a:p>
            <a:pPr algn="ctr"/>
            <a:r>
              <a:rPr lang="en-US" dirty="0"/>
              <a:t> Avoidance</a:t>
            </a:r>
          </a:p>
        </p:txBody>
      </p:sp>
      <p:sp>
        <p:nvSpPr>
          <p:cNvPr id="5" name="TextBox 4"/>
          <p:cNvSpPr txBox="1"/>
          <p:nvPr/>
        </p:nvSpPr>
        <p:spPr>
          <a:xfrm>
            <a:off x="988644" y="4380604"/>
            <a:ext cx="1204176" cy="646331"/>
          </a:xfrm>
          <a:prstGeom prst="rect">
            <a:avLst/>
          </a:prstGeom>
          <a:noFill/>
        </p:spPr>
        <p:txBody>
          <a:bodyPr wrap="none" rtlCol="0">
            <a:spAutoFit/>
          </a:bodyPr>
          <a:lstStyle/>
          <a:p>
            <a:pPr algn="ctr"/>
            <a:r>
              <a:rPr lang="en-US" dirty="0"/>
              <a:t>Cognitive</a:t>
            </a:r>
          </a:p>
          <a:p>
            <a:pPr algn="ctr"/>
            <a:r>
              <a:rPr lang="en-US" dirty="0"/>
              <a:t> Fusion</a:t>
            </a:r>
          </a:p>
        </p:txBody>
      </p:sp>
      <p:sp>
        <p:nvSpPr>
          <p:cNvPr id="7" name="TextBox 6"/>
          <p:cNvSpPr txBox="1"/>
          <p:nvPr/>
        </p:nvSpPr>
        <p:spPr>
          <a:xfrm>
            <a:off x="2579417" y="5872327"/>
            <a:ext cx="4309193" cy="369332"/>
          </a:xfrm>
          <a:prstGeom prst="rect">
            <a:avLst/>
          </a:prstGeom>
          <a:noFill/>
        </p:spPr>
        <p:txBody>
          <a:bodyPr wrap="none" rtlCol="0">
            <a:spAutoFit/>
          </a:bodyPr>
          <a:lstStyle/>
          <a:p>
            <a:r>
              <a:rPr lang="en-US" dirty="0"/>
              <a:t>Attachment to the Conceptualized Self</a:t>
            </a:r>
          </a:p>
        </p:txBody>
      </p:sp>
      <p:sp>
        <p:nvSpPr>
          <p:cNvPr id="9" name="TextBox 8"/>
          <p:cNvSpPr txBox="1"/>
          <p:nvPr/>
        </p:nvSpPr>
        <p:spPr>
          <a:xfrm>
            <a:off x="6713613" y="2050239"/>
            <a:ext cx="1901483" cy="646331"/>
          </a:xfrm>
          <a:prstGeom prst="rect">
            <a:avLst/>
          </a:prstGeom>
          <a:noFill/>
        </p:spPr>
        <p:txBody>
          <a:bodyPr wrap="none" rtlCol="0">
            <a:spAutoFit/>
          </a:bodyPr>
          <a:lstStyle/>
          <a:p>
            <a:pPr algn="ctr"/>
            <a:r>
              <a:rPr lang="en-US" dirty="0"/>
              <a:t>Lack of Values</a:t>
            </a:r>
          </a:p>
          <a:p>
            <a:pPr algn="ctr"/>
            <a:r>
              <a:rPr lang="en-US" dirty="0"/>
              <a:t> Contact/Clarity</a:t>
            </a:r>
          </a:p>
        </p:txBody>
      </p:sp>
      <p:sp>
        <p:nvSpPr>
          <p:cNvPr id="11" name="TextBox 10"/>
          <p:cNvSpPr txBox="1"/>
          <p:nvPr/>
        </p:nvSpPr>
        <p:spPr>
          <a:xfrm>
            <a:off x="6778000" y="4380603"/>
            <a:ext cx="2129109" cy="369332"/>
          </a:xfrm>
          <a:prstGeom prst="rect">
            <a:avLst/>
          </a:prstGeom>
          <a:noFill/>
        </p:spPr>
        <p:txBody>
          <a:bodyPr wrap="none" rtlCol="0">
            <a:spAutoFit/>
          </a:bodyPr>
          <a:lstStyle/>
          <a:p>
            <a:pPr algn="ctr"/>
            <a:r>
              <a:rPr lang="en-US" dirty="0"/>
              <a:t>Ineffective Action</a:t>
            </a:r>
          </a:p>
        </p:txBody>
      </p:sp>
    </p:spTree>
    <p:extLst>
      <p:ext uri="{BB962C8B-B14F-4D97-AF65-F5344CB8AC3E}">
        <p14:creationId xmlns:p14="http://schemas.microsoft.com/office/powerpoint/2010/main" val="165580667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t>
            </a:r>
            <a:r>
              <a:rPr lang="en-US" i="1" dirty="0"/>
              <a:t>inflexibility</a:t>
            </a:r>
          </a:p>
        </p:txBody>
      </p:sp>
      <p:sp>
        <p:nvSpPr>
          <p:cNvPr id="4" name="Content Placeholder 3"/>
          <p:cNvSpPr>
            <a:spLocks noGrp="1"/>
          </p:cNvSpPr>
          <p:nvPr>
            <p:ph sz="half" idx="1"/>
          </p:nvPr>
        </p:nvSpPr>
        <p:spPr>
          <a:xfrm>
            <a:off x="685347" y="2587083"/>
            <a:ext cx="3829503" cy="3702881"/>
          </a:xfrm>
        </p:spPr>
        <p:txBody>
          <a:bodyPr>
            <a:noAutofit/>
          </a:bodyPr>
          <a:lstStyle/>
          <a:p>
            <a:r>
              <a:rPr lang="en-US" sz="2400" dirty="0"/>
              <a:t>Higher anxiety</a:t>
            </a:r>
          </a:p>
          <a:p>
            <a:r>
              <a:rPr lang="en-US" sz="2400" dirty="0"/>
              <a:t>Anxiety sensitivity</a:t>
            </a:r>
          </a:p>
          <a:p>
            <a:r>
              <a:rPr lang="en-US" sz="2400" dirty="0"/>
              <a:t>Excessive worry</a:t>
            </a:r>
          </a:p>
          <a:p>
            <a:r>
              <a:rPr lang="en-US" sz="2400" dirty="0"/>
              <a:t>Increased depression</a:t>
            </a:r>
          </a:p>
          <a:p>
            <a:r>
              <a:rPr lang="en-US" sz="2400" dirty="0"/>
              <a:t>Substance abuse</a:t>
            </a:r>
          </a:p>
          <a:p>
            <a:r>
              <a:rPr lang="en-US" sz="2400" dirty="0"/>
              <a:t>Alexithymia</a:t>
            </a:r>
          </a:p>
        </p:txBody>
      </p:sp>
      <p:sp>
        <p:nvSpPr>
          <p:cNvPr id="5" name="Content Placeholder 4"/>
          <p:cNvSpPr>
            <a:spLocks noGrp="1"/>
          </p:cNvSpPr>
          <p:nvPr>
            <p:ph sz="half" idx="2"/>
          </p:nvPr>
        </p:nvSpPr>
        <p:spPr>
          <a:xfrm>
            <a:off x="4630051" y="2587083"/>
            <a:ext cx="3947891" cy="3702881"/>
          </a:xfrm>
        </p:spPr>
        <p:txBody>
          <a:bodyPr>
            <a:normAutofit/>
          </a:bodyPr>
          <a:lstStyle/>
          <a:p>
            <a:r>
              <a:rPr lang="en-US" sz="2400" dirty="0"/>
              <a:t>PTSD and BPD severity*</a:t>
            </a:r>
          </a:p>
          <a:p>
            <a:r>
              <a:rPr lang="en-US" sz="2400" dirty="0"/>
              <a:t>More overall pathology</a:t>
            </a:r>
          </a:p>
          <a:p>
            <a:r>
              <a:rPr lang="en-US" sz="2400" dirty="0"/>
              <a:t>Poor work performance</a:t>
            </a:r>
          </a:p>
          <a:p>
            <a:r>
              <a:rPr lang="en-US" sz="2400" dirty="0"/>
              <a:t>Inability to learn</a:t>
            </a:r>
          </a:p>
          <a:p>
            <a:r>
              <a:rPr lang="en-US" sz="2400" dirty="0"/>
              <a:t>Lower quality of life</a:t>
            </a:r>
          </a:p>
          <a:p>
            <a:r>
              <a:rPr lang="en-US" sz="2400" dirty="0"/>
              <a:t>Long-term disability</a:t>
            </a:r>
          </a:p>
        </p:txBody>
      </p:sp>
      <p:sp>
        <p:nvSpPr>
          <p:cNvPr id="6" name="TextBox 5"/>
          <p:cNvSpPr txBox="1"/>
          <p:nvPr/>
        </p:nvSpPr>
        <p:spPr>
          <a:xfrm>
            <a:off x="2155327" y="1738282"/>
            <a:ext cx="4759636" cy="523220"/>
          </a:xfrm>
          <a:prstGeom prst="rect">
            <a:avLst/>
          </a:prstGeom>
          <a:noFill/>
        </p:spPr>
        <p:txBody>
          <a:bodyPr wrap="none" rtlCol="0">
            <a:spAutoFit/>
          </a:bodyPr>
          <a:lstStyle/>
          <a:p>
            <a:r>
              <a:rPr lang="en-US" sz="2800" b="1" dirty="0"/>
              <a:t>Found in studies to </a:t>
            </a:r>
            <a:r>
              <a:rPr lang="en-US" sz="2800" b="1" i="1" dirty="0"/>
              <a:t>predict:</a:t>
            </a:r>
          </a:p>
        </p:txBody>
      </p:sp>
      <p:sp>
        <p:nvSpPr>
          <p:cNvPr id="7" name="TextBox 6"/>
          <p:cNvSpPr txBox="1"/>
          <p:nvPr/>
        </p:nvSpPr>
        <p:spPr>
          <a:xfrm>
            <a:off x="685347" y="6246213"/>
            <a:ext cx="3288080" cy="369332"/>
          </a:xfrm>
          <a:prstGeom prst="rect">
            <a:avLst/>
          </a:prstGeom>
          <a:noFill/>
        </p:spPr>
        <p:txBody>
          <a:bodyPr wrap="none" rtlCol="0">
            <a:spAutoFit/>
          </a:bodyPr>
          <a:lstStyle/>
          <a:p>
            <a:r>
              <a:rPr lang="en-US" dirty="0" err="1"/>
              <a:t>Kashdan</a:t>
            </a:r>
            <a:r>
              <a:rPr lang="en-US" dirty="0"/>
              <a:t> &amp; </a:t>
            </a:r>
            <a:r>
              <a:rPr lang="en-US" dirty="0" err="1"/>
              <a:t>Rottenberg</a:t>
            </a:r>
            <a:r>
              <a:rPr lang="en-US" dirty="0"/>
              <a:t>, 2010</a:t>
            </a:r>
          </a:p>
        </p:txBody>
      </p:sp>
      <p:sp>
        <p:nvSpPr>
          <p:cNvPr id="8" name="TextBox 7"/>
          <p:cNvSpPr txBox="1"/>
          <p:nvPr/>
        </p:nvSpPr>
        <p:spPr>
          <a:xfrm>
            <a:off x="4630051" y="6246213"/>
            <a:ext cx="4233851" cy="369332"/>
          </a:xfrm>
          <a:prstGeom prst="rect">
            <a:avLst/>
          </a:prstGeom>
          <a:noFill/>
        </p:spPr>
        <p:txBody>
          <a:bodyPr wrap="none" rtlCol="0">
            <a:spAutoFit/>
          </a:bodyPr>
          <a:lstStyle/>
          <a:p>
            <a:r>
              <a:rPr lang="en-US" dirty="0"/>
              <a:t>* Chawla, </a:t>
            </a:r>
            <a:r>
              <a:rPr lang="en-US" dirty="0" err="1"/>
              <a:t>Neharika</a:t>
            </a:r>
            <a:r>
              <a:rPr lang="en-US" dirty="0"/>
              <a:t>, &amp; </a:t>
            </a:r>
            <a:r>
              <a:rPr lang="en-US" dirty="0" err="1"/>
              <a:t>Ostafin</a:t>
            </a:r>
            <a:r>
              <a:rPr lang="en-US" dirty="0"/>
              <a:t>, 2007</a:t>
            </a:r>
          </a:p>
        </p:txBody>
      </p:sp>
    </p:spTree>
    <p:extLst>
      <p:ext uri="{BB962C8B-B14F-4D97-AF65-F5344CB8AC3E}">
        <p14:creationId xmlns:p14="http://schemas.microsoft.com/office/powerpoint/2010/main" val="141935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Inflexibility: fusion</a:t>
            </a:r>
          </a:p>
        </p:txBody>
      </p:sp>
      <p:sp>
        <p:nvSpPr>
          <p:cNvPr id="8" name="Content Placeholder 7"/>
          <p:cNvSpPr>
            <a:spLocks noGrp="1"/>
          </p:cNvSpPr>
          <p:nvPr>
            <p:ph idx="1"/>
          </p:nvPr>
        </p:nvSpPr>
        <p:spPr>
          <a:xfrm>
            <a:off x="685346" y="2096063"/>
            <a:ext cx="7964132" cy="4246679"/>
          </a:xfrm>
        </p:spPr>
        <p:txBody>
          <a:bodyPr>
            <a:normAutofit/>
          </a:bodyPr>
          <a:lstStyle/>
          <a:p>
            <a:r>
              <a:rPr lang="en-US" sz="2600" b="1" dirty="0"/>
              <a:t>Fusion:</a:t>
            </a:r>
            <a:r>
              <a:rPr lang="en-US" sz="2600" dirty="0"/>
              <a:t> domination of verbal (symbolic) stimuli over other forms of behavioral influence</a:t>
            </a:r>
            <a:endParaRPr lang="en-US" sz="2400" dirty="0"/>
          </a:p>
          <a:p>
            <a:pPr lvl="1"/>
            <a:r>
              <a:rPr lang="en-US" sz="2400" dirty="0"/>
              <a:t>Stuck in the world of language</a:t>
            </a:r>
          </a:p>
          <a:p>
            <a:pPr lvl="1"/>
            <a:r>
              <a:rPr lang="en-US" sz="2400" dirty="0"/>
              <a:t>Hooked or pushed around by thoughts</a:t>
            </a:r>
          </a:p>
          <a:p>
            <a:pPr lvl="1"/>
            <a:r>
              <a:rPr lang="en-US" sz="2400" dirty="0"/>
              <a:t>Taking thoughts literally</a:t>
            </a:r>
          </a:p>
          <a:p>
            <a:r>
              <a:rPr lang="en-US" sz="2600" dirty="0"/>
              <a:t>Often related to past and/or future content</a:t>
            </a:r>
          </a:p>
          <a:p>
            <a:pPr lvl="1"/>
            <a:r>
              <a:rPr lang="en-US" sz="2400" dirty="0"/>
              <a:t>Loss of contact with here-and-now</a:t>
            </a:r>
          </a:p>
        </p:txBody>
      </p:sp>
    </p:spTree>
    <p:extLst>
      <p:ext uri="{BB962C8B-B14F-4D97-AF65-F5344CB8AC3E}">
        <p14:creationId xmlns:p14="http://schemas.microsoft.com/office/powerpoint/2010/main" val="318063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AA3C-E4C8-40A4-BDF7-9015BB1F9A5D}"/>
              </a:ext>
            </a:extLst>
          </p:cNvPr>
          <p:cNvSpPr>
            <a:spLocks noGrp="1"/>
          </p:cNvSpPr>
          <p:nvPr>
            <p:ph type="title"/>
          </p:nvPr>
        </p:nvSpPr>
        <p:spPr/>
        <p:txBody>
          <a:bodyPr/>
          <a:lstStyle/>
          <a:p>
            <a:r>
              <a:rPr lang="en-US" dirty="0"/>
              <a:t>Fusion:</a:t>
            </a:r>
            <a:br>
              <a:rPr lang="en-US" dirty="0"/>
            </a:br>
            <a:r>
              <a:rPr lang="en-US" sz="3000" dirty="0"/>
              <a:t>Topography vs Function</a:t>
            </a:r>
          </a:p>
        </p:txBody>
      </p:sp>
      <p:sp>
        <p:nvSpPr>
          <p:cNvPr id="3" name="Content Placeholder 2">
            <a:extLst>
              <a:ext uri="{FF2B5EF4-FFF2-40B4-BE49-F238E27FC236}">
                <a16:creationId xmlns:a16="http://schemas.microsoft.com/office/drawing/2014/main" id="{B87FC17D-8211-4B41-8BF9-0F3CD9106771}"/>
              </a:ext>
            </a:extLst>
          </p:cNvPr>
          <p:cNvSpPr>
            <a:spLocks noGrp="1"/>
          </p:cNvSpPr>
          <p:nvPr>
            <p:ph idx="1"/>
          </p:nvPr>
        </p:nvSpPr>
        <p:spPr>
          <a:xfrm>
            <a:off x="685346" y="2096063"/>
            <a:ext cx="7765322" cy="3827659"/>
          </a:xfrm>
        </p:spPr>
        <p:txBody>
          <a:bodyPr>
            <a:normAutofit/>
          </a:bodyPr>
          <a:lstStyle/>
          <a:p>
            <a:r>
              <a:rPr lang="en-US" sz="2800" dirty="0"/>
              <a:t>Consider how fusion shows up across various diagnostic categories:</a:t>
            </a:r>
          </a:p>
          <a:p>
            <a:pPr lvl="1"/>
            <a:r>
              <a:rPr lang="en-US" sz="2600" dirty="0"/>
              <a:t>Anxiety, Depression, Addiction, Psychosis, PTSD, BPD, OCD, </a:t>
            </a:r>
            <a:r>
              <a:rPr lang="en-US" sz="2600" dirty="0" err="1"/>
              <a:t>etc</a:t>
            </a:r>
            <a:r>
              <a:rPr lang="en-US" sz="2600" dirty="0"/>
              <a:t>…</a:t>
            </a:r>
          </a:p>
          <a:p>
            <a:r>
              <a:rPr lang="en-US" sz="2800" dirty="0"/>
              <a:t>Same </a:t>
            </a:r>
            <a:r>
              <a:rPr lang="en-US" sz="2800" i="1" dirty="0"/>
              <a:t>process</a:t>
            </a:r>
            <a:r>
              <a:rPr lang="en-US" sz="2800" dirty="0"/>
              <a:t>, just different </a:t>
            </a:r>
            <a:r>
              <a:rPr lang="en-US" sz="2800" i="1" dirty="0"/>
              <a:t>content</a:t>
            </a:r>
            <a:endParaRPr lang="en-US" sz="2800" dirty="0"/>
          </a:p>
          <a:p>
            <a:pPr lvl="1"/>
            <a:r>
              <a:rPr lang="en-US" sz="2600" dirty="0"/>
              <a:t>In ACT, we target process </a:t>
            </a:r>
            <a:r>
              <a:rPr lang="en-US" sz="2600" i="1" dirty="0"/>
              <a:t>over</a:t>
            </a:r>
            <a:r>
              <a:rPr lang="en-US" sz="2600" dirty="0"/>
              <a:t> content, and function </a:t>
            </a:r>
            <a:r>
              <a:rPr lang="en-US" sz="2600" i="1" dirty="0"/>
              <a:t>over</a:t>
            </a:r>
            <a:r>
              <a:rPr lang="en-US" sz="2600" dirty="0"/>
              <a:t> form</a:t>
            </a:r>
          </a:p>
        </p:txBody>
      </p:sp>
    </p:spTree>
    <p:extLst>
      <p:ext uri="{BB962C8B-B14F-4D97-AF65-F5344CB8AC3E}">
        <p14:creationId xmlns:p14="http://schemas.microsoft.com/office/powerpoint/2010/main" val="189810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Attachment to the conceptualized self</a:t>
            </a:r>
          </a:p>
        </p:txBody>
      </p:sp>
      <p:sp>
        <p:nvSpPr>
          <p:cNvPr id="6" name="Content Placeholder 5"/>
          <p:cNvSpPr>
            <a:spLocks noGrp="1"/>
          </p:cNvSpPr>
          <p:nvPr>
            <p:ph idx="1"/>
          </p:nvPr>
        </p:nvSpPr>
        <p:spPr>
          <a:xfrm>
            <a:off x="685345" y="2096063"/>
            <a:ext cx="7765323" cy="4057993"/>
          </a:xfrm>
        </p:spPr>
        <p:txBody>
          <a:bodyPr>
            <a:normAutofit/>
          </a:bodyPr>
          <a:lstStyle/>
          <a:p>
            <a:r>
              <a:rPr lang="en-US" sz="2600" b="1" dirty="0"/>
              <a:t>The Conceptualized Self</a:t>
            </a:r>
            <a:endParaRPr lang="en-US" sz="2600" dirty="0"/>
          </a:p>
          <a:p>
            <a:pPr lvl="1"/>
            <a:r>
              <a:rPr lang="en-US" sz="2400" dirty="0"/>
              <a:t>Descriptions (beliefs, images, roles, facts) and evaluations (opinions, judgments) of self</a:t>
            </a:r>
          </a:p>
          <a:p>
            <a:pPr lvl="1"/>
            <a:r>
              <a:rPr lang="en-US" sz="2400" dirty="0"/>
              <a:t>It’s </a:t>
            </a:r>
            <a:r>
              <a:rPr lang="en-US" sz="2400" i="1" dirty="0"/>
              <a:t>not</a:t>
            </a:r>
            <a:r>
              <a:rPr lang="en-US" sz="2400" dirty="0"/>
              <a:t> the story itself but rather the </a:t>
            </a:r>
            <a:r>
              <a:rPr lang="en-US" sz="2400" i="1" dirty="0"/>
              <a:t>attachment </a:t>
            </a:r>
            <a:r>
              <a:rPr lang="en-US" sz="2400" dirty="0"/>
              <a:t>to or </a:t>
            </a:r>
            <a:r>
              <a:rPr lang="en-US" sz="2400" i="1" dirty="0"/>
              <a:t>dominance </a:t>
            </a:r>
            <a:r>
              <a:rPr lang="en-US" sz="2400" dirty="0"/>
              <a:t>of the story that causes psychopathology</a:t>
            </a:r>
          </a:p>
          <a:p>
            <a:pPr lvl="1"/>
            <a:r>
              <a:rPr lang="en-US" sz="2400" dirty="0"/>
              <a:t>A common and historical form of fusion</a:t>
            </a:r>
          </a:p>
        </p:txBody>
      </p:sp>
    </p:spTree>
    <p:extLst>
      <p:ext uri="{BB962C8B-B14F-4D97-AF65-F5344CB8AC3E}">
        <p14:creationId xmlns:p14="http://schemas.microsoft.com/office/powerpoint/2010/main" val="3108627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Inflexibility: Avoidance</a:t>
            </a:r>
          </a:p>
        </p:txBody>
      </p:sp>
      <p:sp>
        <p:nvSpPr>
          <p:cNvPr id="2" name="Content Placeholder 1"/>
          <p:cNvSpPr>
            <a:spLocks noGrp="1"/>
          </p:cNvSpPr>
          <p:nvPr>
            <p:ph sz="half" idx="1"/>
          </p:nvPr>
        </p:nvSpPr>
        <p:spPr>
          <a:xfrm>
            <a:off x="453206" y="2295072"/>
            <a:ext cx="4301673" cy="3341453"/>
          </a:xfrm>
        </p:spPr>
        <p:txBody>
          <a:bodyPr>
            <a:noAutofit/>
          </a:bodyPr>
          <a:lstStyle/>
          <a:p>
            <a:r>
              <a:rPr lang="en-US" sz="2600" b="1" dirty="0"/>
              <a:t>Experiential Avoidance: </a:t>
            </a:r>
            <a:r>
              <a:rPr lang="en-US" sz="2600" dirty="0"/>
              <a:t>trying to avoid or get rid of unwanted private experiences, even when it’s harmful, costly, or ineffective to do so</a:t>
            </a:r>
          </a:p>
        </p:txBody>
      </p:sp>
      <p:pic>
        <p:nvPicPr>
          <p:cNvPr id="3074" name="Picture 2" descr="File:Bury your head in the sand.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778499" y="2298360"/>
            <a:ext cx="2291443" cy="34371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97169" y="6459284"/>
            <a:ext cx="2443298" cy="276999"/>
          </a:xfrm>
          <a:prstGeom prst="rect">
            <a:avLst/>
          </a:prstGeom>
          <a:noFill/>
        </p:spPr>
        <p:txBody>
          <a:bodyPr wrap="none" rtlCol="0">
            <a:spAutoFit/>
          </a:bodyPr>
          <a:lstStyle/>
          <a:p>
            <a:r>
              <a:rPr lang="en-US" sz="1200" dirty="0">
                <a:solidFill>
                  <a:schemeClr val="tx1">
                    <a:lumMod val="50000"/>
                  </a:schemeClr>
                </a:solidFill>
              </a:rPr>
              <a:t>Image: commonswikimedia.com</a:t>
            </a:r>
          </a:p>
        </p:txBody>
      </p:sp>
    </p:spTree>
    <p:extLst>
      <p:ext uri="{BB962C8B-B14F-4D97-AF65-F5344CB8AC3E}">
        <p14:creationId xmlns:p14="http://schemas.microsoft.com/office/powerpoint/2010/main" val="2472280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Avoidance: function</a:t>
            </a:r>
          </a:p>
        </p:txBody>
      </p:sp>
      <p:sp>
        <p:nvSpPr>
          <p:cNvPr id="8" name="Content Placeholder 7"/>
          <p:cNvSpPr>
            <a:spLocks noGrp="1"/>
          </p:cNvSpPr>
          <p:nvPr>
            <p:ph idx="1"/>
          </p:nvPr>
        </p:nvSpPr>
        <p:spPr>
          <a:xfrm>
            <a:off x="685345" y="2096063"/>
            <a:ext cx="7765323" cy="4116051"/>
          </a:xfrm>
        </p:spPr>
        <p:txBody>
          <a:bodyPr>
            <a:normAutofit/>
          </a:bodyPr>
          <a:lstStyle/>
          <a:p>
            <a:r>
              <a:rPr lang="en-US" sz="2600" dirty="0"/>
              <a:t>Some avoidance is </a:t>
            </a:r>
            <a:r>
              <a:rPr lang="en-US" sz="2600" i="1" dirty="0"/>
              <a:t>not necessarily harmful</a:t>
            </a:r>
          </a:p>
          <a:p>
            <a:pPr lvl="1"/>
            <a:r>
              <a:rPr lang="en-US" sz="2400" dirty="0"/>
              <a:t>E.g. distracting from painful private events with media for an hour in the evenings</a:t>
            </a:r>
          </a:p>
          <a:p>
            <a:r>
              <a:rPr lang="en-US" sz="2600" dirty="0"/>
              <a:t>Some avoidance </a:t>
            </a:r>
            <a:r>
              <a:rPr lang="en-US" sz="2600" i="1" dirty="0"/>
              <a:t>may be helpful </a:t>
            </a:r>
            <a:r>
              <a:rPr lang="en-US" sz="2600" dirty="0"/>
              <a:t>– when we don’t have power or skills to change situation</a:t>
            </a:r>
          </a:p>
          <a:p>
            <a:pPr lvl="1"/>
            <a:r>
              <a:rPr lang="en-US" sz="2400" dirty="0"/>
              <a:t>E.g. leaving an abusive relationship</a:t>
            </a:r>
          </a:p>
        </p:txBody>
      </p:sp>
    </p:spTree>
    <p:extLst>
      <p:ext uri="{BB962C8B-B14F-4D97-AF65-F5344CB8AC3E}">
        <p14:creationId xmlns:p14="http://schemas.microsoft.com/office/powerpoint/2010/main" val="2114096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Avoidance: target</a:t>
            </a:r>
          </a:p>
        </p:txBody>
      </p:sp>
      <p:sp>
        <p:nvSpPr>
          <p:cNvPr id="3" name="Content Placeholder 2"/>
          <p:cNvSpPr>
            <a:spLocks noGrp="1"/>
          </p:cNvSpPr>
          <p:nvPr>
            <p:ph idx="1"/>
          </p:nvPr>
        </p:nvSpPr>
        <p:spPr>
          <a:xfrm>
            <a:off x="685346" y="2096064"/>
            <a:ext cx="7616990" cy="4076136"/>
          </a:xfrm>
        </p:spPr>
        <p:txBody>
          <a:bodyPr>
            <a:normAutofit/>
          </a:bodyPr>
          <a:lstStyle/>
          <a:p>
            <a:r>
              <a:rPr lang="en-US" sz="2800" dirty="0"/>
              <a:t>ACT targets avoidance </a:t>
            </a:r>
            <a:r>
              <a:rPr lang="en-US" sz="2800" i="1" dirty="0"/>
              <a:t>only</a:t>
            </a:r>
            <a:r>
              <a:rPr lang="en-US" sz="2800" dirty="0"/>
              <a:t> when it becomes life-distorting (incongruent with values), costly, or harmful </a:t>
            </a:r>
          </a:p>
          <a:p>
            <a:pPr lvl="1"/>
            <a:r>
              <a:rPr lang="en-US" sz="2600" dirty="0"/>
              <a:t>Handwashing to the point of bleeding</a:t>
            </a:r>
          </a:p>
          <a:p>
            <a:pPr lvl="1"/>
            <a:r>
              <a:rPr lang="en-US" sz="2600" dirty="0"/>
              <a:t>Disengagement resulting in depression</a:t>
            </a:r>
          </a:p>
          <a:p>
            <a:pPr lvl="1"/>
            <a:r>
              <a:rPr lang="en-US" sz="2600" dirty="0"/>
              <a:t>Inactivity leading to deteriorating health</a:t>
            </a:r>
          </a:p>
          <a:p>
            <a:pPr lvl="1"/>
            <a:r>
              <a:rPr lang="en-US" sz="2600" dirty="0"/>
              <a:t>Excessive/rigid use of substances</a:t>
            </a:r>
          </a:p>
        </p:txBody>
      </p:sp>
    </p:spTree>
    <p:extLst>
      <p:ext uri="{BB962C8B-B14F-4D97-AF65-F5344CB8AC3E}">
        <p14:creationId xmlns:p14="http://schemas.microsoft.com/office/powerpoint/2010/main" val="3843411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Connect the dots</a:t>
            </a:r>
            <a:endParaRPr lang="en-US" dirty="0"/>
          </a:p>
        </p:txBody>
      </p:sp>
      <p:sp>
        <p:nvSpPr>
          <p:cNvPr id="3" name="Content Placeholder 2"/>
          <p:cNvSpPr>
            <a:spLocks noGrp="1"/>
          </p:cNvSpPr>
          <p:nvPr>
            <p:ph idx="1"/>
          </p:nvPr>
        </p:nvSpPr>
        <p:spPr>
          <a:xfrm>
            <a:off x="685345" y="1935922"/>
            <a:ext cx="7878083" cy="4348764"/>
          </a:xfrm>
        </p:spPr>
        <p:txBody>
          <a:bodyPr>
            <a:normAutofit/>
          </a:bodyPr>
          <a:lstStyle/>
          <a:p>
            <a:pPr>
              <a:lnSpc>
                <a:spcPct val="130000"/>
              </a:lnSpc>
            </a:pPr>
            <a:r>
              <a:rPr lang="en-US" sz="2600" b="1" u="sng" dirty="0"/>
              <a:t>D</a:t>
            </a:r>
            <a:r>
              <a:rPr lang="en-US" sz="2600" dirty="0"/>
              <a:t>istraction: media, shopping, busyness, etc.</a:t>
            </a:r>
          </a:p>
          <a:p>
            <a:pPr>
              <a:lnSpc>
                <a:spcPct val="130000"/>
              </a:lnSpc>
            </a:pPr>
            <a:r>
              <a:rPr lang="en-US" sz="2600" b="1" u="sng" dirty="0"/>
              <a:t>O</a:t>
            </a:r>
            <a:r>
              <a:rPr lang="en-US" sz="2600" dirty="0"/>
              <a:t>pting out: from people, places, situations</a:t>
            </a:r>
          </a:p>
          <a:p>
            <a:pPr>
              <a:lnSpc>
                <a:spcPct val="130000"/>
              </a:lnSpc>
            </a:pPr>
            <a:r>
              <a:rPr lang="en-US" sz="2600" b="1" u="sng" dirty="0"/>
              <a:t>T</a:t>
            </a:r>
            <a:r>
              <a:rPr lang="en-US" sz="2600" dirty="0"/>
              <a:t>hinking: trying to think our way out</a:t>
            </a:r>
          </a:p>
          <a:p>
            <a:pPr lvl="1">
              <a:lnSpc>
                <a:spcPct val="130000"/>
              </a:lnSpc>
            </a:pPr>
            <a:r>
              <a:rPr lang="en-US" sz="2400" dirty="0"/>
              <a:t>Attempting to suppress, replace, or debate thoughts; playing out ‘what if’ scenarios</a:t>
            </a:r>
          </a:p>
          <a:p>
            <a:pPr>
              <a:lnSpc>
                <a:spcPct val="130000"/>
              </a:lnSpc>
            </a:pPr>
            <a:r>
              <a:rPr lang="en-US" sz="2600" b="1" u="sng" dirty="0"/>
              <a:t>S</a:t>
            </a:r>
            <a:r>
              <a:rPr lang="en-US" sz="2600" dirty="0"/>
              <a:t>ubstances, self-harm, other strategies: food, alcohol, drugs, risk-taking, excessive sleep</a:t>
            </a:r>
          </a:p>
        </p:txBody>
      </p:sp>
    </p:spTree>
    <p:extLst>
      <p:ext uri="{BB962C8B-B14F-4D97-AF65-F5344CB8AC3E}">
        <p14:creationId xmlns:p14="http://schemas.microsoft.com/office/powerpoint/2010/main" val="286611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2836" y="609601"/>
            <a:ext cx="7523020" cy="1326321"/>
          </a:xfrm>
        </p:spPr>
        <p:txBody>
          <a:bodyPr/>
          <a:lstStyle/>
          <a:p>
            <a:r>
              <a:rPr lang="en-US" dirty="0"/>
              <a:t>Act Philosophy: </a:t>
            </a:r>
            <a:r>
              <a:rPr lang="en-US" dirty="0" err="1"/>
              <a:t>fC</a:t>
            </a:r>
            <a:endParaRPr lang="en-US" dirty="0"/>
          </a:p>
        </p:txBody>
      </p:sp>
      <p:sp>
        <p:nvSpPr>
          <p:cNvPr id="6" name="Content Placeholder 5"/>
          <p:cNvSpPr>
            <a:spLocks noGrp="1"/>
          </p:cNvSpPr>
          <p:nvPr>
            <p:ph idx="1"/>
          </p:nvPr>
        </p:nvSpPr>
        <p:spPr>
          <a:xfrm>
            <a:off x="685346" y="2096063"/>
            <a:ext cx="7907111" cy="4014451"/>
          </a:xfrm>
        </p:spPr>
        <p:txBody>
          <a:bodyPr>
            <a:normAutofit fontScale="92500"/>
          </a:bodyPr>
          <a:lstStyle/>
          <a:p>
            <a:r>
              <a:rPr lang="en-US" sz="2800" dirty="0">
                <a:effectLst/>
              </a:rPr>
              <a:t>Functional </a:t>
            </a:r>
            <a:r>
              <a:rPr lang="en-US" sz="2800" dirty="0" err="1">
                <a:effectLst/>
              </a:rPr>
              <a:t>Contextualism</a:t>
            </a:r>
            <a:endParaRPr lang="en-US" sz="2800" dirty="0">
              <a:effectLst/>
            </a:endParaRPr>
          </a:p>
          <a:p>
            <a:pPr lvl="1"/>
            <a:r>
              <a:rPr lang="en-US" sz="2600" dirty="0">
                <a:effectLst/>
              </a:rPr>
              <a:t>A </a:t>
            </a:r>
            <a:r>
              <a:rPr lang="en-US" sz="2600" dirty="0" err="1">
                <a:effectLst/>
              </a:rPr>
              <a:t>contextualistic</a:t>
            </a:r>
            <a:r>
              <a:rPr lang="en-US" sz="2600" dirty="0">
                <a:effectLst/>
              </a:rPr>
              <a:t> interpretation and extension of B.F. Skinner’s </a:t>
            </a:r>
            <a:r>
              <a:rPr lang="en-US" sz="2600" i="1" dirty="0">
                <a:effectLst/>
              </a:rPr>
              <a:t>radical behaviorism </a:t>
            </a:r>
            <a:r>
              <a:rPr lang="en-US" sz="2600" dirty="0">
                <a:effectLst/>
              </a:rPr>
              <a:t>first delineated by Steven Hayes in the 1980s</a:t>
            </a:r>
            <a:endParaRPr lang="en-US" sz="2600" dirty="0"/>
          </a:p>
          <a:p>
            <a:pPr lvl="1"/>
            <a:r>
              <a:rPr lang="en-US" sz="2600" dirty="0"/>
              <a:t>Philosophy concerned with how psychological events </a:t>
            </a:r>
            <a:r>
              <a:rPr lang="en-US" sz="2600" b="1" dirty="0"/>
              <a:t>function</a:t>
            </a:r>
            <a:r>
              <a:rPr lang="en-US" sz="2600" dirty="0"/>
              <a:t> in specific </a:t>
            </a:r>
            <a:r>
              <a:rPr lang="en-US" sz="2600" b="1" dirty="0"/>
              <a:t>contexts</a:t>
            </a:r>
          </a:p>
          <a:p>
            <a:pPr lvl="2"/>
            <a:r>
              <a:rPr lang="en-US" sz="2400" dirty="0"/>
              <a:t>Emphasis on function </a:t>
            </a:r>
            <a:r>
              <a:rPr lang="en-US" sz="2400" i="1" dirty="0"/>
              <a:t>over</a:t>
            </a:r>
            <a:r>
              <a:rPr lang="en-US" sz="2400" dirty="0"/>
              <a:t> form of behavior</a:t>
            </a:r>
          </a:p>
        </p:txBody>
      </p:sp>
    </p:spTree>
    <p:extLst>
      <p:ext uri="{BB962C8B-B14F-4D97-AF65-F5344CB8AC3E}">
        <p14:creationId xmlns:p14="http://schemas.microsoft.com/office/powerpoint/2010/main" val="1182560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Avoidance:</a:t>
            </a:r>
            <a:br>
              <a:rPr lang="en-US"/>
            </a:br>
            <a:r>
              <a:rPr lang="en-US" sz="3000"/>
              <a:t>common consequences</a:t>
            </a:r>
            <a:endParaRPr lang="en-US" sz="3000" dirty="0"/>
          </a:p>
        </p:txBody>
      </p:sp>
      <p:sp>
        <p:nvSpPr>
          <p:cNvPr id="8" name="Content Placeholder 7"/>
          <p:cNvSpPr>
            <a:spLocks noGrp="1"/>
          </p:cNvSpPr>
          <p:nvPr>
            <p:ph idx="1"/>
          </p:nvPr>
        </p:nvSpPr>
        <p:spPr>
          <a:xfrm>
            <a:off x="685344" y="2096063"/>
            <a:ext cx="7950655" cy="4362794"/>
          </a:xfrm>
        </p:spPr>
        <p:txBody>
          <a:bodyPr>
            <a:normAutofit/>
          </a:bodyPr>
          <a:lstStyle/>
          <a:p>
            <a:r>
              <a:rPr lang="en-US" sz="2400" b="1" dirty="0"/>
              <a:t>Temporary relief - </a:t>
            </a:r>
            <a:r>
              <a:rPr lang="en-US" sz="2400" i="1" dirty="0"/>
              <a:t>if at all</a:t>
            </a:r>
          </a:p>
          <a:p>
            <a:r>
              <a:rPr lang="en-US" sz="2400" dirty="0"/>
              <a:t>Reinforces unpleasant emotions as “bad”</a:t>
            </a:r>
          </a:p>
          <a:p>
            <a:r>
              <a:rPr lang="en-US" sz="2400" dirty="0"/>
              <a:t>Reduces ability to tolerate necessary pain in life</a:t>
            </a:r>
          </a:p>
          <a:p>
            <a:r>
              <a:rPr lang="en-US" sz="2400" dirty="0"/>
              <a:t>Requires effort/energy - exhausts resources</a:t>
            </a:r>
          </a:p>
          <a:p>
            <a:r>
              <a:rPr lang="en-US" sz="2400" dirty="0"/>
              <a:t>Limits ability to fully experience here-and-now</a:t>
            </a:r>
          </a:p>
          <a:p>
            <a:r>
              <a:rPr lang="en-US" sz="2400" dirty="0"/>
              <a:t>Prohibits moving </a:t>
            </a:r>
            <a:r>
              <a:rPr lang="en-US" sz="2400" i="1" dirty="0"/>
              <a:t>toward</a:t>
            </a:r>
            <a:r>
              <a:rPr lang="en-US" sz="2400" dirty="0"/>
              <a:t> important, valued goals</a:t>
            </a:r>
          </a:p>
          <a:p>
            <a:r>
              <a:rPr lang="en-US" sz="2400" dirty="0"/>
              <a:t>Precipitates addiction, helplessness, hopelessness, depression, damaged relationships</a:t>
            </a:r>
          </a:p>
        </p:txBody>
      </p:sp>
    </p:spTree>
    <p:extLst>
      <p:ext uri="{BB962C8B-B14F-4D97-AF65-F5344CB8AC3E}">
        <p14:creationId xmlns:p14="http://schemas.microsoft.com/office/powerpoint/2010/main" val="1274111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Disconnected from values</a:t>
            </a:r>
          </a:p>
        </p:txBody>
      </p:sp>
      <p:sp>
        <p:nvSpPr>
          <p:cNvPr id="3" name="Content Placeholder 2"/>
          <p:cNvSpPr>
            <a:spLocks noGrp="1"/>
          </p:cNvSpPr>
          <p:nvPr>
            <p:ph idx="1"/>
          </p:nvPr>
        </p:nvSpPr>
        <p:spPr>
          <a:xfrm>
            <a:off x="685345" y="2096065"/>
            <a:ext cx="7878084" cy="4217649"/>
          </a:xfrm>
        </p:spPr>
        <p:txBody>
          <a:bodyPr>
            <a:normAutofit fontScale="92500"/>
          </a:bodyPr>
          <a:lstStyle/>
          <a:p>
            <a:r>
              <a:rPr lang="en-US" sz="2800" dirty="0"/>
              <a:t>Lack of Values Contact/Clarity</a:t>
            </a:r>
          </a:p>
          <a:p>
            <a:pPr lvl="1"/>
            <a:r>
              <a:rPr lang="en-US" sz="2600" dirty="0"/>
              <a:t>Values not identified or clarified</a:t>
            </a:r>
            <a:endParaRPr lang="en-US" sz="2400" dirty="0"/>
          </a:p>
          <a:p>
            <a:pPr lvl="1"/>
            <a:r>
              <a:rPr lang="en-US" sz="2600" dirty="0"/>
              <a:t>Loss of contact with values</a:t>
            </a:r>
          </a:p>
          <a:p>
            <a:pPr lvl="2"/>
            <a:r>
              <a:rPr lang="en-US" sz="2400" dirty="0"/>
              <a:t>Often due to fusion with other content</a:t>
            </a:r>
          </a:p>
          <a:p>
            <a:pPr lvl="1"/>
            <a:r>
              <a:rPr lang="en-US" sz="2600" dirty="0"/>
              <a:t>Confusing values with goals or rules (</a:t>
            </a:r>
            <a:r>
              <a:rPr lang="en-US" sz="2600" dirty="0" err="1"/>
              <a:t>pliance</a:t>
            </a:r>
            <a:r>
              <a:rPr lang="en-US" sz="2600" dirty="0"/>
              <a:t>)</a:t>
            </a:r>
          </a:p>
          <a:p>
            <a:pPr lvl="2"/>
            <a:r>
              <a:rPr lang="en-US" sz="2400" dirty="0"/>
              <a:t>Often due to socially-mediated reinforcement</a:t>
            </a:r>
          </a:p>
          <a:p>
            <a:r>
              <a:rPr lang="en-US" sz="2800" dirty="0"/>
              <a:t>Results in inability to build broad and flexible repertoires of behavior</a:t>
            </a:r>
          </a:p>
        </p:txBody>
      </p:sp>
    </p:spTree>
    <p:extLst>
      <p:ext uri="{BB962C8B-B14F-4D97-AF65-F5344CB8AC3E}">
        <p14:creationId xmlns:p14="http://schemas.microsoft.com/office/powerpoint/2010/main" val="2395803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Ineffective action</a:t>
            </a:r>
          </a:p>
        </p:txBody>
      </p:sp>
      <p:sp>
        <p:nvSpPr>
          <p:cNvPr id="3" name="Content Placeholder 2"/>
          <p:cNvSpPr>
            <a:spLocks noGrp="1"/>
          </p:cNvSpPr>
          <p:nvPr>
            <p:ph idx="1"/>
          </p:nvPr>
        </p:nvSpPr>
        <p:spPr>
          <a:xfrm>
            <a:off x="685346" y="2096063"/>
            <a:ext cx="7765322" cy="3927366"/>
          </a:xfrm>
        </p:spPr>
        <p:txBody>
          <a:bodyPr>
            <a:normAutofit/>
          </a:bodyPr>
          <a:lstStyle/>
          <a:p>
            <a:r>
              <a:rPr lang="en-US" sz="2800" dirty="0"/>
              <a:t>Ineffective action = unworkable behavior with regards to mindful valued living</a:t>
            </a:r>
          </a:p>
          <a:p>
            <a:pPr lvl="1"/>
            <a:r>
              <a:rPr lang="en-US" sz="2600" dirty="0"/>
              <a:t>Inactivity/inertia</a:t>
            </a:r>
          </a:p>
          <a:p>
            <a:pPr lvl="1"/>
            <a:r>
              <a:rPr lang="en-US" sz="2600" dirty="0"/>
              <a:t>Impulsive, reactive, or autopilot behavior (i.e. acting on </a:t>
            </a:r>
            <a:r>
              <a:rPr lang="en-US" sz="2600" i="1" dirty="0"/>
              <a:t>feelings</a:t>
            </a:r>
            <a:r>
              <a:rPr lang="en-US" sz="2600" dirty="0"/>
              <a:t> rather than values)</a:t>
            </a:r>
          </a:p>
          <a:p>
            <a:pPr lvl="1"/>
            <a:r>
              <a:rPr lang="en-US" sz="2600" dirty="0"/>
              <a:t>Persistent avoidance</a:t>
            </a:r>
          </a:p>
          <a:p>
            <a:r>
              <a:rPr lang="en-US" sz="2800" dirty="0"/>
              <a:t>Keeps us </a:t>
            </a:r>
            <a:r>
              <a:rPr lang="en-US" sz="2800" i="1" dirty="0"/>
              <a:t>stuck</a:t>
            </a:r>
            <a:r>
              <a:rPr lang="en-US" sz="2800" dirty="0"/>
              <a:t> in self-defeating patterns</a:t>
            </a:r>
          </a:p>
        </p:txBody>
      </p:sp>
    </p:spTree>
    <p:extLst>
      <p:ext uri="{BB962C8B-B14F-4D97-AF65-F5344CB8AC3E}">
        <p14:creationId xmlns:p14="http://schemas.microsoft.com/office/powerpoint/2010/main" val="75261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Creative hopelessness</a:t>
            </a:r>
          </a:p>
        </p:txBody>
      </p:sp>
      <p:sp>
        <p:nvSpPr>
          <p:cNvPr id="6" name="Content Placeholder 5"/>
          <p:cNvSpPr>
            <a:spLocks noGrp="1"/>
          </p:cNvSpPr>
          <p:nvPr>
            <p:ph idx="1"/>
          </p:nvPr>
        </p:nvSpPr>
        <p:spPr>
          <a:xfrm>
            <a:off x="685346" y="2096063"/>
            <a:ext cx="7765322" cy="3825765"/>
          </a:xfrm>
        </p:spPr>
        <p:txBody>
          <a:bodyPr>
            <a:normAutofit/>
          </a:bodyPr>
          <a:lstStyle/>
          <a:p>
            <a:r>
              <a:rPr lang="en-US" sz="2800" dirty="0"/>
              <a:t>Purpose</a:t>
            </a:r>
          </a:p>
          <a:p>
            <a:pPr lvl="1"/>
            <a:r>
              <a:rPr lang="en-US" sz="2600" dirty="0"/>
              <a:t>To notice the change agenda in place and the basic unworkability of that agenda</a:t>
            </a:r>
          </a:p>
          <a:p>
            <a:pPr lvl="1"/>
            <a:r>
              <a:rPr lang="en-US" sz="2600" dirty="0"/>
              <a:t>To name the agenda as inappropriately applied control strategies</a:t>
            </a:r>
          </a:p>
          <a:p>
            <a:pPr lvl="1"/>
            <a:r>
              <a:rPr lang="en-US" sz="2600" dirty="0"/>
              <a:t>To examine why/when this doesn’t work</a:t>
            </a:r>
          </a:p>
          <a:p>
            <a:pPr lvl="1"/>
            <a:r>
              <a:rPr lang="en-US" sz="2600" dirty="0"/>
              <a:t>To create space for something new</a:t>
            </a:r>
          </a:p>
        </p:txBody>
      </p:sp>
      <p:sp>
        <p:nvSpPr>
          <p:cNvPr id="7" name="TextBox 6"/>
          <p:cNvSpPr txBox="1"/>
          <p:nvPr/>
        </p:nvSpPr>
        <p:spPr>
          <a:xfrm>
            <a:off x="1364343" y="6226629"/>
            <a:ext cx="5297713" cy="369332"/>
          </a:xfrm>
          <a:prstGeom prst="rect">
            <a:avLst/>
          </a:prstGeom>
          <a:noFill/>
        </p:spPr>
        <p:txBody>
          <a:bodyPr wrap="square" rtlCol="0">
            <a:spAutoFit/>
          </a:bodyPr>
          <a:lstStyle/>
          <a:p>
            <a:r>
              <a:rPr lang="en-US" dirty="0"/>
              <a:t>Source: Steven Hayes (contextualscience.org)</a:t>
            </a:r>
          </a:p>
        </p:txBody>
      </p:sp>
    </p:spTree>
    <p:extLst>
      <p:ext uri="{BB962C8B-B14F-4D97-AF65-F5344CB8AC3E}">
        <p14:creationId xmlns:p14="http://schemas.microsoft.com/office/powerpoint/2010/main" val="3211854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Creative hopelessness</a:t>
            </a:r>
          </a:p>
        </p:txBody>
      </p:sp>
      <p:sp>
        <p:nvSpPr>
          <p:cNvPr id="6" name="Content Placeholder 5"/>
          <p:cNvSpPr>
            <a:spLocks noGrp="1"/>
          </p:cNvSpPr>
          <p:nvPr>
            <p:ph idx="1"/>
          </p:nvPr>
        </p:nvSpPr>
        <p:spPr>
          <a:xfrm>
            <a:off x="685345" y="2096063"/>
            <a:ext cx="7878083" cy="4174107"/>
          </a:xfrm>
        </p:spPr>
        <p:txBody>
          <a:bodyPr>
            <a:normAutofit fontScale="92500"/>
          </a:bodyPr>
          <a:lstStyle/>
          <a:p>
            <a:r>
              <a:rPr lang="en-US" sz="2800" dirty="0"/>
              <a:t>Method</a:t>
            </a:r>
          </a:p>
          <a:p>
            <a:pPr lvl="1"/>
            <a:r>
              <a:rPr lang="en-US" sz="2600" dirty="0"/>
              <a:t>Draw out client’s emotional control strategies</a:t>
            </a:r>
          </a:p>
          <a:p>
            <a:pPr lvl="2"/>
            <a:r>
              <a:rPr lang="en-US" sz="2400" dirty="0"/>
              <a:t>Connect the D.O.T.S.</a:t>
            </a:r>
          </a:p>
          <a:p>
            <a:pPr lvl="1"/>
            <a:r>
              <a:rPr lang="en-US" sz="2600" dirty="0"/>
              <a:t>Examine workability (in client’s experience)</a:t>
            </a:r>
          </a:p>
          <a:p>
            <a:pPr lvl="2"/>
            <a:r>
              <a:rPr lang="en-US" sz="2400" dirty="0"/>
              <a:t>Both short and long term</a:t>
            </a:r>
          </a:p>
          <a:p>
            <a:pPr lvl="1"/>
            <a:r>
              <a:rPr lang="en-US" sz="2600" dirty="0"/>
              <a:t>Evaluate costs of these strategies</a:t>
            </a:r>
          </a:p>
          <a:p>
            <a:pPr lvl="2"/>
            <a:r>
              <a:rPr lang="en-US" sz="2400" dirty="0"/>
              <a:t>Health, work, relational, financial, legal, </a:t>
            </a:r>
            <a:r>
              <a:rPr lang="en-US" sz="2400" dirty="0" err="1"/>
              <a:t>etc</a:t>
            </a:r>
            <a:r>
              <a:rPr lang="en-US" sz="2400" dirty="0"/>
              <a:t>…</a:t>
            </a:r>
          </a:p>
        </p:txBody>
      </p:sp>
    </p:spTree>
    <p:extLst>
      <p:ext uri="{BB962C8B-B14F-4D97-AF65-F5344CB8AC3E}">
        <p14:creationId xmlns:p14="http://schemas.microsoft.com/office/powerpoint/2010/main" val="1771947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Creative hopelessness</a:t>
            </a:r>
          </a:p>
        </p:txBody>
      </p:sp>
      <p:sp>
        <p:nvSpPr>
          <p:cNvPr id="6" name="Content Placeholder 5"/>
          <p:cNvSpPr>
            <a:spLocks noGrp="1"/>
          </p:cNvSpPr>
          <p:nvPr>
            <p:ph idx="1"/>
          </p:nvPr>
        </p:nvSpPr>
        <p:spPr>
          <a:xfrm>
            <a:off x="685345" y="2096064"/>
            <a:ext cx="7765323" cy="3695136"/>
          </a:xfrm>
        </p:spPr>
        <p:txBody>
          <a:bodyPr>
            <a:normAutofit/>
          </a:bodyPr>
          <a:lstStyle/>
          <a:p>
            <a:r>
              <a:rPr lang="en-US" sz="2800" dirty="0"/>
              <a:t>When to use</a:t>
            </a:r>
          </a:p>
          <a:p>
            <a:pPr lvl="1"/>
            <a:r>
              <a:rPr lang="en-US" sz="2600" dirty="0"/>
              <a:t>As a precursor to the rest of the work in order for new responses to emerge</a:t>
            </a:r>
          </a:p>
          <a:p>
            <a:pPr lvl="2"/>
            <a:r>
              <a:rPr lang="en-US" sz="2400" dirty="0"/>
              <a:t>When “Struggle Switch” is turned on</a:t>
            </a:r>
          </a:p>
          <a:p>
            <a:pPr lvl="3"/>
            <a:r>
              <a:rPr lang="en-US" sz="2200" dirty="0"/>
              <a:t>Client is fused with problem-solving</a:t>
            </a:r>
          </a:p>
          <a:p>
            <a:pPr lvl="2"/>
            <a:r>
              <a:rPr lang="en-US" sz="2400" dirty="0"/>
              <a:t>May not be necessary in some cases</a:t>
            </a:r>
          </a:p>
          <a:p>
            <a:pPr lvl="3"/>
            <a:r>
              <a:rPr lang="en-US" sz="2200" dirty="0"/>
              <a:t>When </a:t>
            </a:r>
            <a:r>
              <a:rPr lang="en-US" sz="2200" i="1" dirty="0"/>
              <a:t>willingness</a:t>
            </a:r>
            <a:r>
              <a:rPr lang="en-US" sz="2200" dirty="0"/>
              <a:t> is already present</a:t>
            </a:r>
          </a:p>
        </p:txBody>
      </p:sp>
      <p:sp>
        <p:nvSpPr>
          <p:cNvPr id="7" name="TextBox 6"/>
          <p:cNvSpPr txBox="1"/>
          <p:nvPr/>
        </p:nvSpPr>
        <p:spPr>
          <a:xfrm>
            <a:off x="1364344" y="6226629"/>
            <a:ext cx="5239656" cy="369332"/>
          </a:xfrm>
          <a:prstGeom prst="rect">
            <a:avLst/>
          </a:prstGeom>
          <a:noFill/>
        </p:spPr>
        <p:txBody>
          <a:bodyPr wrap="square" rtlCol="0">
            <a:spAutoFit/>
          </a:bodyPr>
          <a:lstStyle/>
          <a:p>
            <a:r>
              <a:rPr lang="en-US" dirty="0"/>
              <a:t>Source: Steven Hayes (contextualscience.org)</a:t>
            </a:r>
          </a:p>
        </p:txBody>
      </p:sp>
    </p:spTree>
    <p:extLst>
      <p:ext uri="{BB962C8B-B14F-4D97-AF65-F5344CB8AC3E}">
        <p14:creationId xmlns:p14="http://schemas.microsoft.com/office/powerpoint/2010/main" val="18422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Creative hopelessness</a:t>
            </a:r>
          </a:p>
        </p:txBody>
      </p:sp>
      <p:sp>
        <p:nvSpPr>
          <p:cNvPr id="6" name="Content Placeholder 5"/>
          <p:cNvSpPr>
            <a:spLocks noGrp="1"/>
          </p:cNvSpPr>
          <p:nvPr>
            <p:ph idx="1"/>
          </p:nvPr>
        </p:nvSpPr>
        <p:spPr>
          <a:xfrm>
            <a:off x="685346" y="2096064"/>
            <a:ext cx="7765322" cy="3811250"/>
          </a:xfrm>
        </p:spPr>
        <p:txBody>
          <a:bodyPr>
            <a:normAutofit/>
          </a:bodyPr>
          <a:lstStyle/>
          <a:p>
            <a:r>
              <a:rPr lang="en-US" sz="2600" dirty="0"/>
              <a:t>Considerations</a:t>
            </a:r>
          </a:p>
          <a:p>
            <a:pPr lvl="1"/>
            <a:r>
              <a:rPr lang="en-US" sz="2400" dirty="0"/>
              <a:t>Intervene respectfully and compassionately</a:t>
            </a:r>
          </a:p>
          <a:p>
            <a:pPr lvl="1"/>
            <a:r>
              <a:rPr lang="en-US" sz="2400" dirty="0"/>
              <a:t>Never attempt to coerce/convince the client</a:t>
            </a:r>
          </a:p>
          <a:p>
            <a:pPr lvl="2"/>
            <a:r>
              <a:rPr lang="en-US" sz="2200" dirty="0"/>
              <a:t>Client’s experience is absolute arbiter</a:t>
            </a:r>
          </a:p>
          <a:p>
            <a:pPr lvl="1"/>
            <a:r>
              <a:rPr lang="en-US" sz="2400" dirty="0"/>
              <a:t>Goal is NOT a feeling state, but rather what Zen tradition calls being “cornered”</a:t>
            </a:r>
          </a:p>
        </p:txBody>
      </p:sp>
      <p:sp>
        <p:nvSpPr>
          <p:cNvPr id="7" name="TextBox 6"/>
          <p:cNvSpPr txBox="1"/>
          <p:nvPr/>
        </p:nvSpPr>
        <p:spPr>
          <a:xfrm>
            <a:off x="1364343" y="6226629"/>
            <a:ext cx="5283199" cy="369332"/>
          </a:xfrm>
          <a:prstGeom prst="rect">
            <a:avLst/>
          </a:prstGeom>
          <a:noFill/>
        </p:spPr>
        <p:txBody>
          <a:bodyPr wrap="square" rtlCol="0">
            <a:spAutoFit/>
          </a:bodyPr>
          <a:lstStyle/>
          <a:p>
            <a:r>
              <a:rPr lang="en-US" dirty="0"/>
              <a:t>Source: Steven Hayes (contextualscience.org)</a:t>
            </a:r>
          </a:p>
        </p:txBody>
      </p:sp>
    </p:spTree>
    <p:extLst>
      <p:ext uri="{BB962C8B-B14F-4D97-AF65-F5344CB8AC3E}">
        <p14:creationId xmlns:p14="http://schemas.microsoft.com/office/powerpoint/2010/main" val="1349814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hopelessness: </a:t>
            </a:r>
            <a:r>
              <a:rPr lang="en-US" sz="3000" dirty="0"/>
              <a:t>metaphors</a:t>
            </a:r>
          </a:p>
        </p:txBody>
      </p:sp>
      <p:sp>
        <p:nvSpPr>
          <p:cNvPr id="4" name="Content Placeholder 3"/>
          <p:cNvSpPr>
            <a:spLocks noGrp="1"/>
          </p:cNvSpPr>
          <p:nvPr>
            <p:ph idx="1"/>
          </p:nvPr>
        </p:nvSpPr>
        <p:spPr>
          <a:xfrm>
            <a:off x="685346" y="2096064"/>
            <a:ext cx="7765322" cy="4246679"/>
          </a:xfrm>
        </p:spPr>
        <p:txBody>
          <a:bodyPr>
            <a:normAutofit/>
          </a:bodyPr>
          <a:lstStyle/>
          <a:p>
            <a:r>
              <a:rPr lang="en-US" sz="2400" dirty="0"/>
              <a:t>Ball in a Pool</a:t>
            </a:r>
          </a:p>
          <a:p>
            <a:pPr lvl="1"/>
            <a:r>
              <a:rPr lang="en-US" sz="2200" dirty="0"/>
              <a:t>Bounces back up when trying to push it down</a:t>
            </a:r>
          </a:p>
          <a:p>
            <a:r>
              <a:rPr lang="en-US" sz="2400" dirty="0"/>
              <a:t>Quicksand</a:t>
            </a:r>
          </a:p>
          <a:p>
            <a:pPr lvl="1"/>
            <a:r>
              <a:rPr lang="en-US" sz="2200" dirty="0"/>
              <a:t>Costs of struggling vs openness</a:t>
            </a:r>
          </a:p>
          <a:p>
            <a:r>
              <a:rPr lang="en-US" sz="2400" dirty="0"/>
              <a:t>Chinese Finger Traps</a:t>
            </a:r>
          </a:p>
          <a:p>
            <a:pPr lvl="1"/>
            <a:r>
              <a:rPr lang="en-US" sz="2200" dirty="0"/>
              <a:t>Pulling away constricts; leaning in creates space</a:t>
            </a:r>
          </a:p>
          <a:p>
            <a:r>
              <a:rPr lang="en-US" sz="2400" dirty="0"/>
              <a:t>Tug of War</a:t>
            </a:r>
          </a:p>
          <a:p>
            <a:pPr lvl="1"/>
            <a:r>
              <a:rPr lang="en-US" sz="2200" dirty="0"/>
              <a:t>Costs of struggle vs freedom of letting go</a:t>
            </a:r>
          </a:p>
        </p:txBody>
      </p:sp>
    </p:spTree>
    <p:extLst>
      <p:ext uri="{BB962C8B-B14F-4D97-AF65-F5344CB8AC3E}">
        <p14:creationId xmlns:p14="http://schemas.microsoft.com/office/powerpoint/2010/main" val="50260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METAPHORS IN ACT</a:t>
            </a:r>
          </a:p>
        </p:txBody>
      </p:sp>
      <p:sp>
        <p:nvSpPr>
          <p:cNvPr id="6" name="Content Placeholder 5"/>
          <p:cNvSpPr>
            <a:spLocks noGrp="1"/>
          </p:cNvSpPr>
          <p:nvPr>
            <p:ph idx="1"/>
          </p:nvPr>
        </p:nvSpPr>
        <p:spPr>
          <a:xfrm>
            <a:off x="685346" y="2096063"/>
            <a:ext cx="7765322" cy="3796737"/>
          </a:xfrm>
        </p:spPr>
        <p:txBody>
          <a:bodyPr>
            <a:normAutofit/>
          </a:bodyPr>
          <a:lstStyle/>
          <a:p>
            <a:r>
              <a:rPr lang="en-US" sz="2600" dirty="0"/>
              <a:t>Symbolic means of conveying the abstract (e.g. private events) as something concrete</a:t>
            </a:r>
            <a:endParaRPr lang="en-US" sz="2400" dirty="0"/>
          </a:p>
          <a:p>
            <a:pPr lvl="1"/>
            <a:r>
              <a:rPr lang="en-US" sz="2400" dirty="0"/>
              <a:t>Aim: increase functional contextual awareness and introduce new perspectives/behaviors</a:t>
            </a:r>
          </a:p>
          <a:p>
            <a:pPr lvl="1"/>
            <a:r>
              <a:rPr lang="en-US" sz="2400" dirty="0"/>
              <a:t>Method: relational framing</a:t>
            </a:r>
          </a:p>
          <a:p>
            <a:pPr lvl="1"/>
            <a:r>
              <a:rPr lang="en-US" sz="2400" dirty="0"/>
              <a:t>Delivery: didactic or experiential</a:t>
            </a:r>
          </a:p>
          <a:p>
            <a:pPr lvl="1"/>
            <a:r>
              <a:rPr lang="en-US" sz="2400" dirty="0"/>
              <a:t>Sensitivity: tailored to client and context</a:t>
            </a:r>
          </a:p>
        </p:txBody>
      </p:sp>
    </p:spTree>
    <p:extLst>
      <p:ext uri="{BB962C8B-B14F-4D97-AF65-F5344CB8AC3E}">
        <p14:creationId xmlns:p14="http://schemas.microsoft.com/office/powerpoint/2010/main" val="301831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QuickSand</a:t>
            </a:r>
            <a:r>
              <a:rPr lang="en-US" dirty="0"/>
              <a:t> Metaphor</a:t>
            </a:r>
          </a:p>
        </p:txBody>
      </p:sp>
      <p:pic>
        <p:nvPicPr>
          <p:cNvPr id="21" name="Picture 4" descr="https://foxylearning.cachefly.net/sites/foxylearning.com/files/tutorials/graphics/rft_1520-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503028" y="2088320"/>
            <a:ext cx="6137943" cy="38028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86600" y="6534563"/>
            <a:ext cx="2057400" cy="276999"/>
          </a:xfrm>
          <a:prstGeom prst="rect">
            <a:avLst/>
          </a:prstGeom>
          <a:noFill/>
        </p:spPr>
        <p:txBody>
          <a:bodyPr wrap="square" rtlCol="0">
            <a:spAutoFit/>
          </a:bodyPr>
          <a:lstStyle/>
          <a:p>
            <a:r>
              <a:rPr lang="en-US" sz="1200" dirty="0">
                <a:solidFill>
                  <a:schemeClr val="tx1">
                    <a:lumMod val="50000"/>
                  </a:schemeClr>
                </a:solidFill>
              </a:rPr>
              <a:t>Image: foxylearning.com</a:t>
            </a:r>
          </a:p>
        </p:txBody>
      </p:sp>
    </p:spTree>
    <p:extLst>
      <p:ext uri="{BB962C8B-B14F-4D97-AF65-F5344CB8AC3E}">
        <p14:creationId xmlns:p14="http://schemas.microsoft.com/office/powerpoint/2010/main" val="70049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function over form</a:t>
            </a:r>
          </a:p>
        </p:txBody>
      </p:sp>
      <p:sp>
        <p:nvSpPr>
          <p:cNvPr id="2" name="Content Placeholder 1"/>
          <p:cNvSpPr>
            <a:spLocks noGrp="1"/>
          </p:cNvSpPr>
          <p:nvPr>
            <p:ph idx="1"/>
          </p:nvPr>
        </p:nvSpPr>
        <p:spPr>
          <a:xfrm>
            <a:off x="685345" y="2096064"/>
            <a:ext cx="7907111" cy="3695136"/>
          </a:xfrm>
        </p:spPr>
        <p:txBody>
          <a:bodyPr>
            <a:normAutofit/>
          </a:bodyPr>
          <a:lstStyle/>
          <a:p>
            <a:pPr marL="0" indent="0">
              <a:buNone/>
            </a:pPr>
            <a:r>
              <a:rPr lang="en-US" sz="2600" dirty="0"/>
              <a:t>Example: </a:t>
            </a:r>
            <a:r>
              <a:rPr lang="en-US" sz="2600" b="1" dirty="0"/>
              <a:t>cutting on forearm </a:t>
            </a:r>
            <a:r>
              <a:rPr lang="en-US" sz="2600" dirty="0"/>
              <a:t>(form of behavior)</a:t>
            </a:r>
          </a:p>
        </p:txBody>
      </p:sp>
      <p:graphicFrame>
        <p:nvGraphicFramePr>
          <p:cNvPr id="4" name="Table 3"/>
          <p:cNvGraphicFramePr>
            <a:graphicFrameLocks noGrp="1"/>
          </p:cNvGraphicFramePr>
          <p:nvPr>
            <p:extLst>
              <p:ext uri="{D42A27DB-BD31-4B8C-83A1-F6EECF244321}">
                <p14:modId xmlns:p14="http://schemas.microsoft.com/office/powerpoint/2010/main" val="2725394801"/>
              </p:ext>
            </p:extLst>
          </p:nvPr>
        </p:nvGraphicFramePr>
        <p:xfrm>
          <a:off x="928254" y="3103418"/>
          <a:ext cx="7342910" cy="3089569"/>
        </p:xfrm>
        <a:graphic>
          <a:graphicData uri="http://schemas.openxmlformats.org/drawingml/2006/table">
            <a:tbl>
              <a:tblPr firstRow="1" bandRow="1">
                <a:tableStyleId>{74C1A8A3-306A-4EB7-A6B1-4F7E0EB9C5D6}</a:tableStyleId>
              </a:tblPr>
              <a:tblGrid>
                <a:gridCol w="3671455">
                  <a:extLst>
                    <a:ext uri="{9D8B030D-6E8A-4147-A177-3AD203B41FA5}">
                      <a16:colId xmlns:a16="http://schemas.microsoft.com/office/drawing/2014/main" val="20000"/>
                    </a:ext>
                  </a:extLst>
                </a:gridCol>
                <a:gridCol w="3671455">
                  <a:extLst>
                    <a:ext uri="{9D8B030D-6E8A-4147-A177-3AD203B41FA5}">
                      <a16:colId xmlns:a16="http://schemas.microsoft.com/office/drawing/2014/main" val="20001"/>
                    </a:ext>
                  </a:extLst>
                </a:gridCol>
              </a:tblGrid>
              <a:tr h="441367">
                <a:tc>
                  <a:txBody>
                    <a:bodyPr/>
                    <a:lstStyle/>
                    <a:p>
                      <a:r>
                        <a:rPr lang="en-US" sz="2000" dirty="0"/>
                        <a:t>Context</a:t>
                      </a:r>
                    </a:p>
                  </a:txBody>
                  <a:tcPr/>
                </a:tc>
                <a:tc>
                  <a:txBody>
                    <a:bodyPr/>
                    <a:lstStyle/>
                    <a:p>
                      <a:r>
                        <a:rPr lang="en-US" sz="2000" dirty="0"/>
                        <a:t>Function</a:t>
                      </a:r>
                    </a:p>
                  </a:txBody>
                  <a:tcPr/>
                </a:tc>
                <a:extLst>
                  <a:ext uri="{0D108BD9-81ED-4DB2-BD59-A6C34878D82A}">
                    <a16:rowId xmlns:a16="http://schemas.microsoft.com/office/drawing/2014/main" val="10000"/>
                  </a:ext>
                </a:extLst>
              </a:tr>
              <a:tr h="441367">
                <a:tc>
                  <a:txBody>
                    <a:bodyPr/>
                    <a:lstStyle/>
                    <a:p>
                      <a:r>
                        <a:rPr lang="en-US" sz="2000" dirty="0"/>
                        <a:t>Feeling</a:t>
                      </a:r>
                      <a:r>
                        <a:rPr lang="en-US" sz="2000" baseline="0" dirty="0"/>
                        <a:t> neglected</a:t>
                      </a:r>
                      <a:endParaRPr lang="en-US" sz="2000" dirty="0"/>
                    </a:p>
                  </a:txBody>
                  <a:tcPr/>
                </a:tc>
                <a:tc>
                  <a:txBody>
                    <a:bodyPr/>
                    <a:lstStyle/>
                    <a:p>
                      <a:r>
                        <a:rPr lang="en-US" sz="2000" dirty="0"/>
                        <a:t>Get</a:t>
                      </a:r>
                      <a:r>
                        <a:rPr lang="en-US" sz="2000" baseline="0" dirty="0"/>
                        <a:t>ting attention</a:t>
                      </a:r>
                      <a:endParaRPr lang="en-US" sz="2000" dirty="0"/>
                    </a:p>
                  </a:txBody>
                  <a:tcPr/>
                </a:tc>
                <a:extLst>
                  <a:ext uri="{0D108BD9-81ED-4DB2-BD59-A6C34878D82A}">
                    <a16:rowId xmlns:a16="http://schemas.microsoft.com/office/drawing/2014/main" val="10001"/>
                  </a:ext>
                </a:extLst>
              </a:tr>
              <a:tr h="441367">
                <a:tc>
                  <a:txBody>
                    <a:bodyPr/>
                    <a:lstStyle/>
                    <a:p>
                      <a:r>
                        <a:rPr lang="en-US" sz="2000" dirty="0"/>
                        <a:t>Fused with “I’m bad”</a:t>
                      </a:r>
                    </a:p>
                  </a:txBody>
                  <a:tcPr/>
                </a:tc>
                <a:tc>
                  <a:txBody>
                    <a:bodyPr/>
                    <a:lstStyle/>
                    <a:p>
                      <a:r>
                        <a:rPr lang="en-US" sz="2000" dirty="0"/>
                        <a:t>Self-punishment</a:t>
                      </a:r>
                    </a:p>
                  </a:txBody>
                  <a:tcPr/>
                </a:tc>
                <a:extLst>
                  <a:ext uri="{0D108BD9-81ED-4DB2-BD59-A6C34878D82A}">
                    <a16:rowId xmlns:a16="http://schemas.microsoft.com/office/drawing/2014/main" val="10002"/>
                  </a:ext>
                </a:extLst>
              </a:tr>
              <a:tr h="441367">
                <a:tc>
                  <a:txBody>
                    <a:bodyPr/>
                    <a:lstStyle/>
                    <a:p>
                      <a:r>
                        <a:rPr lang="en-US" sz="2000" dirty="0"/>
                        <a:t>Stress</a:t>
                      </a:r>
                      <a:r>
                        <a:rPr lang="en-US" sz="2000" baseline="0" dirty="0"/>
                        <a:t> as “intolerable”</a:t>
                      </a:r>
                      <a:endParaRPr lang="en-US" sz="2000" dirty="0"/>
                    </a:p>
                  </a:txBody>
                  <a:tcPr/>
                </a:tc>
                <a:tc>
                  <a:txBody>
                    <a:bodyPr/>
                    <a:lstStyle/>
                    <a:p>
                      <a:r>
                        <a:rPr lang="en-US" sz="2000" dirty="0"/>
                        <a:t>Release</a:t>
                      </a:r>
                      <a:r>
                        <a:rPr lang="en-US" sz="2000" baseline="0" dirty="0"/>
                        <a:t> of tension</a:t>
                      </a:r>
                      <a:endParaRPr lang="en-US" sz="2000" dirty="0"/>
                    </a:p>
                  </a:txBody>
                  <a:tcPr/>
                </a:tc>
                <a:extLst>
                  <a:ext uri="{0D108BD9-81ED-4DB2-BD59-A6C34878D82A}">
                    <a16:rowId xmlns:a16="http://schemas.microsoft.com/office/drawing/2014/main" val="10003"/>
                  </a:ext>
                </a:extLst>
              </a:tr>
              <a:tr h="441367">
                <a:tc>
                  <a:txBody>
                    <a:bodyPr/>
                    <a:lstStyle/>
                    <a:p>
                      <a:r>
                        <a:rPr lang="en-US" sz="2000" dirty="0"/>
                        <a:t>Emotions as “too painful”</a:t>
                      </a:r>
                    </a:p>
                  </a:txBody>
                  <a:tcPr/>
                </a:tc>
                <a:tc>
                  <a:txBody>
                    <a:bodyPr/>
                    <a:lstStyle/>
                    <a:p>
                      <a:r>
                        <a:rPr lang="en-US" sz="2000" dirty="0"/>
                        <a:t>Distract</a:t>
                      </a:r>
                      <a:r>
                        <a:rPr lang="en-US" sz="2000" baseline="0" dirty="0"/>
                        <a:t> from emotions</a:t>
                      </a:r>
                      <a:endParaRPr lang="en-US" sz="2000" dirty="0"/>
                    </a:p>
                  </a:txBody>
                  <a:tcPr/>
                </a:tc>
                <a:extLst>
                  <a:ext uri="{0D108BD9-81ED-4DB2-BD59-A6C34878D82A}">
                    <a16:rowId xmlns:a16="http://schemas.microsoft.com/office/drawing/2014/main" val="10004"/>
                  </a:ext>
                </a:extLst>
              </a:tr>
              <a:tr h="441367">
                <a:tc>
                  <a:txBody>
                    <a:bodyPr/>
                    <a:lstStyle/>
                    <a:p>
                      <a:r>
                        <a:rPr lang="en-US" sz="2000" dirty="0"/>
                        <a:t>Viewing</a:t>
                      </a:r>
                      <a:r>
                        <a:rPr lang="en-US" sz="2000" baseline="0" dirty="0"/>
                        <a:t> body as canvas</a:t>
                      </a:r>
                      <a:endParaRPr lang="en-US" sz="2000" dirty="0"/>
                    </a:p>
                  </a:txBody>
                  <a:tcPr/>
                </a:tc>
                <a:tc>
                  <a:txBody>
                    <a:bodyPr/>
                    <a:lstStyle/>
                    <a:p>
                      <a:r>
                        <a:rPr lang="en-US" sz="2000" dirty="0"/>
                        <a:t>Creating</a:t>
                      </a:r>
                      <a:r>
                        <a:rPr lang="en-US" sz="2000" baseline="0" dirty="0"/>
                        <a:t> body art</a:t>
                      </a:r>
                      <a:endParaRPr lang="en-US" sz="2000" dirty="0"/>
                    </a:p>
                  </a:txBody>
                  <a:tcPr/>
                </a:tc>
                <a:extLst>
                  <a:ext uri="{0D108BD9-81ED-4DB2-BD59-A6C34878D82A}">
                    <a16:rowId xmlns:a16="http://schemas.microsoft.com/office/drawing/2014/main" val="10005"/>
                  </a:ext>
                </a:extLst>
              </a:tr>
              <a:tr h="441367">
                <a:tc>
                  <a:txBody>
                    <a:bodyPr/>
                    <a:lstStyle/>
                    <a:p>
                      <a:r>
                        <a:rPr lang="en-US" sz="2000" dirty="0"/>
                        <a:t>Feeling</a:t>
                      </a:r>
                      <a:r>
                        <a:rPr lang="en-US" sz="2000" baseline="0" dirty="0"/>
                        <a:t> numbness</a:t>
                      </a:r>
                      <a:endParaRPr lang="en-US" sz="2000" dirty="0"/>
                    </a:p>
                  </a:txBody>
                  <a:tcPr/>
                </a:tc>
                <a:tc>
                  <a:txBody>
                    <a:bodyPr/>
                    <a:lstStyle/>
                    <a:p>
                      <a:r>
                        <a:rPr lang="en-US" sz="2000" dirty="0"/>
                        <a:t>Trying to feel</a:t>
                      </a:r>
                      <a:r>
                        <a:rPr lang="en-US" sz="2000" baseline="0" dirty="0"/>
                        <a:t> something</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49508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427231-E7F7-4106-BDE8-C693165C1562}"/>
              </a:ext>
            </a:extLst>
          </p:cNvPr>
          <p:cNvSpPr>
            <a:spLocks noGrp="1"/>
          </p:cNvSpPr>
          <p:nvPr>
            <p:ph type="title"/>
          </p:nvPr>
        </p:nvSpPr>
        <p:spPr/>
        <p:txBody>
          <a:bodyPr>
            <a:normAutofit/>
          </a:bodyPr>
          <a:lstStyle/>
          <a:p>
            <a:r>
              <a:rPr lang="en-US" dirty="0"/>
              <a:t>Creative Hopelessness:</a:t>
            </a:r>
            <a:br>
              <a:rPr lang="en-US" dirty="0"/>
            </a:br>
            <a:r>
              <a:rPr lang="en-US" sz="3000" dirty="0"/>
              <a:t>Made Simple</a:t>
            </a:r>
          </a:p>
        </p:txBody>
      </p:sp>
      <p:sp>
        <p:nvSpPr>
          <p:cNvPr id="6" name="Content Placeholder 5">
            <a:extLst>
              <a:ext uri="{FF2B5EF4-FFF2-40B4-BE49-F238E27FC236}">
                <a16:creationId xmlns:a16="http://schemas.microsoft.com/office/drawing/2014/main" id="{F224BADF-EE25-4D03-BC1D-F846B3CA28A0}"/>
              </a:ext>
            </a:extLst>
          </p:cNvPr>
          <p:cNvSpPr>
            <a:spLocks noGrp="1"/>
          </p:cNvSpPr>
          <p:nvPr>
            <p:ph idx="1"/>
          </p:nvPr>
        </p:nvSpPr>
        <p:spPr>
          <a:xfrm>
            <a:off x="685345" y="2096063"/>
            <a:ext cx="7765321" cy="4315127"/>
          </a:xfrm>
        </p:spPr>
        <p:txBody>
          <a:bodyPr>
            <a:normAutofit/>
          </a:bodyPr>
          <a:lstStyle/>
          <a:p>
            <a:r>
              <a:rPr lang="en-US" sz="2600" dirty="0"/>
              <a:t>First, listen for emotional control agenda</a:t>
            </a:r>
          </a:p>
          <a:p>
            <a:pPr lvl="1"/>
            <a:r>
              <a:rPr lang="en-US" sz="2400" dirty="0"/>
              <a:t>“Need to reduce, get rid of, feel better, etc.”</a:t>
            </a:r>
          </a:p>
          <a:p>
            <a:r>
              <a:rPr lang="en-US" sz="2600" dirty="0"/>
              <a:t>Then, ask (with compassion &amp; validation):</a:t>
            </a:r>
          </a:p>
          <a:p>
            <a:pPr marL="914400" lvl="1" indent="-457200">
              <a:buFont typeface="+mj-lt"/>
              <a:buAutoNum type="arabicPeriod"/>
            </a:pPr>
            <a:r>
              <a:rPr lang="en-US" sz="2400" dirty="0"/>
              <a:t>What have you tried?</a:t>
            </a:r>
          </a:p>
          <a:p>
            <a:pPr marL="914400" lvl="1" indent="-457200">
              <a:buFont typeface="+mj-lt"/>
              <a:buAutoNum type="arabicPeriod"/>
            </a:pPr>
            <a:r>
              <a:rPr lang="en-US" sz="2400" dirty="0"/>
              <a:t>How has that worked?</a:t>
            </a:r>
          </a:p>
          <a:p>
            <a:pPr marL="914400" lvl="1" indent="-457200">
              <a:buFont typeface="+mj-lt"/>
              <a:buAutoNum type="arabicPeriod"/>
            </a:pPr>
            <a:r>
              <a:rPr lang="en-US" sz="2400" dirty="0"/>
              <a:t>What has it cost you?</a:t>
            </a:r>
          </a:p>
          <a:p>
            <a:pPr marL="914400" lvl="1" indent="-457200">
              <a:buFont typeface="+mj-lt"/>
              <a:buAutoNum type="arabicPeriod"/>
            </a:pPr>
            <a:r>
              <a:rPr lang="en-US" sz="2400" dirty="0"/>
              <a:t>What is that like for you?</a:t>
            </a:r>
          </a:p>
          <a:p>
            <a:pPr marL="914400" lvl="1" indent="-457200">
              <a:buFont typeface="+mj-lt"/>
              <a:buAutoNum type="arabicPeriod"/>
            </a:pPr>
            <a:r>
              <a:rPr lang="en-US" sz="2400" dirty="0"/>
              <a:t>Are you open to something different?</a:t>
            </a:r>
          </a:p>
        </p:txBody>
      </p:sp>
    </p:spTree>
    <p:extLst>
      <p:ext uri="{BB962C8B-B14F-4D97-AF65-F5344CB8AC3E}">
        <p14:creationId xmlns:p14="http://schemas.microsoft.com/office/powerpoint/2010/main" val="164770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flexibility</a:t>
            </a:r>
          </a:p>
        </p:txBody>
      </p:sp>
      <p:sp>
        <p:nvSpPr>
          <p:cNvPr id="3" name="Content Placeholder 2"/>
          <p:cNvSpPr>
            <a:spLocks noGrp="1"/>
          </p:cNvSpPr>
          <p:nvPr>
            <p:ph idx="1"/>
          </p:nvPr>
        </p:nvSpPr>
        <p:spPr>
          <a:xfrm>
            <a:off x="685346" y="2096063"/>
            <a:ext cx="7765322" cy="4166191"/>
          </a:xfrm>
        </p:spPr>
        <p:txBody>
          <a:bodyPr>
            <a:normAutofit/>
          </a:bodyPr>
          <a:lstStyle/>
          <a:p>
            <a:r>
              <a:rPr lang="en-US" sz="2800" dirty="0"/>
              <a:t>Overarching aim of ACT is to establish and/or enhance </a:t>
            </a:r>
            <a:r>
              <a:rPr lang="en-US" sz="2800" b="1" dirty="0"/>
              <a:t>psychological flexibility</a:t>
            </a:r>
            <a:r>
              <a:rPr lang="en-US" sz="2800" dirty="0"/>
              <a:t>:</a:t>
            </a:r>
          </a:p>
          <a:p>
            <a:pPr lvl="1"/>
            <a:r>
              <a:rPr lang="en-US" sz="2600" i="1" dirty="0"/>
              <a:t>“The ability to contact the present moment more fully as a conscious human being, and to change or persist in behavior when it serves valued ends.”</a:t>
            </a:r>
          </a:p>
          <a:p>
            <a:pPr lvl="3"/>
            <a:r>
              <a:rPr lang="en-US" sz="2200" dirty="0" err="1"/>
              <a:t>Biglan</a:t>
            </a:r>
            <a:r>
              <a:rPr lang="en-US" sz="2200" dirty="0"/>
              <a:t>, Hayes, &amp; </a:t>
            </a:r>
            <a:r>
              <a:rPr lang="en-US" sz="2200" dirty="0" err="1"/>
              <a:t>Pistorello</a:t>
            </a:r>
            <a:r>
              <a:rPr lang="en-US" sz="2200" dirty="0"/>
              <a:t>, 2008</a:t>
            </a:r>
          </a:p>
        </p:txBody>
      </p:sp>
    </p:spTree>
    <p:extLst>
      <p:ext uri="{BB962C8B-B14F-4D97-AF65-F5344CB8AC3E}">
        <p14:creationId xmlns:p14="http://schemas.microsoft.com/office/powerpoint/2010/main" val="2896834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Hexagon 3"/>
          <p:cNvSpPr/>
          <p:nvPr/>
        </p:nvSpPr>
        <p:spPr>
          <a:xfrm rot="5400000">
            <a:off x="2325876" y="1481866"/>
            <a:ext cx="4389120" cy="4114800"/>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 name="Straight Connector 5"/>
          <p:cNvCxnSpPr>
            <a:stCxn id="4" idx="2"/>
            <a:endCxn id="4" idx="5"/>
          </p:cNvCxnSpPr>
          <p:nvPr/>
        </p:nvCxnSpPr>
        <p:spPr>
          <a:xfrm>
            <a:off x="2463037"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a:stCxn id="4" idx="4"/>
            <a:endCxn id="4" idx="1"/>
          </p:cNvCxnSpPr>
          <p:nvPr/>
        </p:nvCxnSpPr>
        <p:spPr>
          <a:xfrm flipH="1">
            <a:off x="2463037"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4" idx="3"/>
            <a:endCxn id="4" idx="0"/>
          </p:cNvCxnSpPr>
          <p:nvPr/>
        </p:nvCxnSpPr>
        <p:spPr>
          <a:xfrm>
            <a:off x="4520436" y="1344706"/>
            <a:ext cx="0" cy="438912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4" idx="2"/>
            <a:endCxn id="4" idx="4"/>
          </p:cNvCxnSpPr>
          <p:nvPr/>
        </p:nvCxnSpPr>
        <p:spPr>
          <a:xfrm>
            <a:off x="2463037" y="237340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4" idx="1"/>
            <a:endCxn id="4" idx="5"/>
          </p:cNvCxnSpPr>
          <p:nvPr/>
        </p:nvCxnSpPr>
        <p:spPr>
          <a:xfrm>
            <a:off x="2463037" y="470512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4" idx="3"/>
            <a:endCxn id="4" idx="1"/>
          </p:cNvCxnSpPr>
          <p:nvPr/>
        </p:nvCxnSpPr>
        <p:spPr>
          <a:xfrm flipH="1">
            <a:off x="2463037"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4" idx="3"/>
            <a:endCxn id="4" idx="5"/>
          </p:cNvCxnSpPr>
          <p:nvPr/>
        </p:nvCxnSpPr>
        <p:spPr>
          <a:xfrm>
            <a:off x="4520436"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4" idx="0"/>
            <a:endCxn id="4" idx="2"/>
          </p:cNvCxnSpPr>
          <p:nvPr/>
        </p:nvCxnSpPr>
        <p:spPr>
          <a:xfrm flipH="1" flipV="1">
            <a:off x="2463037" y="23734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a:stCxn id="4" idx="0"/>
            <a:endCxn id="4" idx="4"/>
          </p:cNvCxnSpPr>
          <p:nvPr/>
        </p:nvCxnSpPr>
        <p:spPr>
          <a:xfrm flipV="1">
            <a:off x="4520436" y="2373406"/>
            <a:ext cx="2057399" cy="3360420"/>
          </a:xfrm>
          <a:prstGeom prst="line">
            <a:avLst/>
          </a:prstGeom>
        </p:spPr>
        <p:style>
          <a:lnRef idx="1">
            <a:schemeClr val="dk1"/>
          </a:lnRef>
          <a:fillRef idx="0">
            <a:schemeClr val="dk1"/>
          </a:fillRef>
          <a:effectRef idx="0">
            <a:schemeClr val="dk1"/>
          </a:effectRef>
          <a:fontRef idx="minor">
            <a:schemeClr val="tx1"/>
          </a:fontRef>
        </p:style>
      </p:cxnSp>
      <p:sp>
        <p:nvSpPr>
          <p:cNvPr id="25" name="Oval 24"/>
          <p:cNvSpPr/>
          <p:nvPr/>
        </p:nvSpPr>
        <p:spPr>
          <a:xfrm>
            <a:off x="3468877" y="2487706"/>
            <a:ext cx="2103120" cy="2103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Psychological</a:t>
            </a:r>
          </a:p>
          <a:p>
            <a:pPr algn="ctr"/>
            <a:r>
              <a:rPr lang="en-US" sz="1400" b="1" dirty="0"/>
              <a:t>Flexibility</a:t>
            </a:r>
          </a:p>
        </p:txBody>
      </p:sp>
      <p:sp>
        <p:nvSpPr>
          <p:cNvPr id="2" name="TextBox 1"/>
          <p:cNvSpPr txBox="1"/>
          <p:nvPr/>
        </p:nvSpPr>
        <p:spPr>
          <a:xfrm>
            <a:off x="2364511" y="838214"/>
            <a:ext cx="4311847" cy="369332"/>
          </a:xfrm>
          <a:prstGeom prst="rect">
            <a:avLst/>
          </a:prstGeom>
          <a:noFill/>
        </p:spPr>
        <p:txBody>
          <a:bodyPr wrap="square" rtlCol="0">
            <a:spAutoFit/>
          </a:bodyPr>
          <a:lstStyle/>
          <a:p>
            <a:pPr algn="ctr"/>
            <a:r>
              <a:rPr lang="en-US" dirty="0"/>
              <a:t>Contact with the Present Moment</a:t>
            </a:r>
          </a:p>
        </p:txBody>
      </p:sp>
      <p:sp>
        <p:nvSpPr>
          <p:cNvPr id="3" name="TextBox 2"/>
          <p:cNvSpPr txBox="1"/>
          <p:nvPr/>
        </p:nvSpPr>
        <p:spPr>
          <a:xfrm>
            <a:off x="982401" y="2188738"/>
            <a:ext cx="1382110" cy="369332"/>
          </a:xfrm>
          <a:prstGeom prst="rect">
            <a:avLst/>
          </a:prstGeom>
          <a:noFill/>
        </p:spPr>
        <p:txBody>
          <a:bodyPr wrap="none" rtlCol="0">
            <a:spAutoFit/>
          </a:bodyPr>
          <a:lstStyle/>
          <a:p>
            <a:pPr algn="ctr"/>
            <a:r>
              <a:rPr lang="en-US" dirty="0"/>
              <a:t>Acceptance</a:t>
            </a:r>
          </a:p>
        </p:txBody>
      </p:sp>
      <p:sp>
        <p:nvSpPr>
          <p:cNvPr id="5" name="TextBox 4"/>
          <p:cNvSpPr txBox="1"/>
          <p:nvPr/>
        </p:nvSpPr>
        <p:spPr>
          <a:xfrm>
            <a:off x="1062434" y="4406160"/>
            <a:ext cx="1133645" cy="369332"/>
          </a:xfrm>
          <a:prstGeom prst="rect">
            <a:avLst/>
          </a:prstGeom>
          <a:noFill/>
        </p:spPr>
        <p:txBody>
          <a:bodyPr wrap="none" rtlCol="0">
            <a:spAutoFit/>
          </a:bodyPr>
          <a:lstStyle/>
          <a:p>
            <a:pPr algn="ctr"/>
            <a:r>
              <a:rPr lang="en-US" dirty="0" err="1"/>
              <a:t>Defusion</a:t>
            </a:r>
            <a:endParaRPr lang="en-US" dirty="0"/>
          </a:p>
        </p:txBody>
      </p:sp>
      <p:sp>
        <p:nvSpPr>
          <p:cNvPr id="7" name="TextBox 6"/>
          <p:cNvSpPr txBox="1"/>
          <p:nvPr/>
        </p:nvSpPr>
        <p:spPr>
          <a:xfrm>
            <a:off x="3588129" y="5848125"/>
            <a:ext cx="1864613" cy="369332"/>
          </a:xfrm>
          <a:prstGeom prst="rect">
            <a:avLst/>
          </a:prstGeom>
          <a:noFill/>
        </p:spPr>
        <p:txBody>
          <a:bodyPr wrap="none" rtlCol="0">
            <a:spAutoFit/>
          </a:bodyPr>
          <a:lstStyle/>
          <a:p>
            <a:r>
              <a:rPr lang="en-US" dirty="0"/>
              <a:t>Self-As-Context</a:t>
            </a:r>
          </a:p>
        </p:txBody>
      </p:sp>
      <p:sp>
        <p:nvSpPr>
          <p:cNvPr id="9" name="TextBox 8"/>
          <p:cNvSpPr txBox="1"/>
          <p:nvPr/>
        </p:nvSpPr>
        <p:spPr>
          <a:xfrm>
            <a:off x="6656377" y="2188738"/>
            <a:ext cx="894476" cy="369332"/>
          </a:xfrm>
          <a:prstGeom prst="rect">
            <a:avLst/>
          </a:prstGeom>
          <a:noFill/>
        </p:spPr>
        <p:txBody>
          <a:bodyPr wrap="none" rtlCol="0">
            <a:spAutoFit/>
          </a:bodyPr>
          <a:lstStyle/>
          <a:p>
            <a:pPr algn="ctr"/>
            <a:r>
              <a:rPr lang="en-US" dirty="0"/>
              <a:t>Values</a:t>
            </a:r>
          </a:p>
        </p:txBody>
      </p:sp>
      <p:sp>
        <p:nvSpPr>
          <p:cNvPr id="11" name="TextBox 10"/>
          <p:cNvSpPr txBox="1"/>
          <p:nvPr/>
        </p:nvSpPr>
        <p:spPr>
          <a:xfrm>
            <a:off x="6656377" y="4406160"/>
            <a:ext cx="2116349" cy="369332"/>
          </a:xfrm>
          <a:prstGeom prst="rect">
            <a:avLst/>
          </a:prstGeom>
          <a:noFill/>
        </p:spPr>
        <p:txBody>
          <a:bodyPr wrap="none" rtlCol="0">
            <a:spAutoFit/>
          </a:bodyPr>
          <a:lstStyle/>
          <a:p>
            <a:pPr algn="ctr"/>
            <a:r>
              <a:rPr lang="en-US" dirty="0"/>
              <a:t>Committed Action</a:t>
            </a:r>
          </a:p>
        </p:txBody>
      </p:sp>
    </p:spTree>
    <p:extLst>
      <p:ext uri="{BB962C8B-B14F-4D97-AF65-F5344CB8AC3E}">
        <p14:creationId xmlns:p14="http://schemas.microsoft.com/office/powerpoint/2010/main" val="1446920506"/>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Broadly Applicable</a:t>
            </a:r>
          </a:p>
        </p:txBody>
      </p:sp>
      <p:sp>
        <p:nvSpPr>
          <p:cNvPr id="3" name="Content Placeholder 2"/>
          <p:cNvSpPr>
            <a:spLocks noGrp="1"/>
          </p:cNvSpPr>
          <p:nvPr>
            <p:ph idx="1"/>
          </p:nvPr>
        </p:nvSpPr>
        <p:spPr>
          <a:xfrm>
            <a:off x="685345" y="1935922"/>
            <a:ext cx="7876763" cy="4566477"/>
          </a:xfrm>
        </p:spPr>
        <p:txBody>
          <a:bodyPr>
            <a:normAutofit fontScale="92500"/>
          </a:bodyPr>
          <a:lstStyle/>
          <a:p>
            <a:r>
              <a:rPr lang="en-US" sz="2800" dirty="0"/>
              <a:t>ACT explicitly holds that ALL</a:t>
            </a:r>
            <a:r>
              <a:rPr lang="en-US" sz="2800" i="1" dirty="0"/>
              <a:t> </a:t>
            </a:r>
            <a:r>
              <a:rPr lang="en-US" sz="2800" dirty="0"/>
              <a:t>psychological suffering, regardless of its form, is caused by deficits in one or more of the core processes</a:t>
            </a:r>
          </a:p>
          <a:p>
            <a:pPr lvl="1"/>
            <a:r>
              <a:rPr lang="en-US" sz="2600" dirty="0"/>
              <a:t>Targeting core processes - shown to improve a variety of illness and wellness indicators</a:t>
            </a:r>
          </a:p>
          <a:p>
            <a:pPr lvl="2"/>
            <a:r>
              <a:rPr lang="en-US" sz="2400" dirty="0"/>
              <a:t>From chess-playing and sports performance to tinnitus and trichotillomania</a:t>
            </a:r>
          </a:p>
          <a:p>
            <a:pPr lvl="1"/>
            <a:r>
              <a:rPr lang="en-US" sz="2600" dirty="0"/>
              <a:t>Effective across 18 different language communities from around the world</a:t>
            </a:r>
          </a:p>
        </p:txBody>
      </p:sp>
    </p:spTree>
    <p:extLst>
      <p:ext uri="{BB962C8B-B14F-4D97-AF65-F5344CB8AC3E}">
        <p14:creationId xmlns:p14="http://schemas.microsoft.com/office/powerpoint/2010/main" val="31994010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47" y="292231"/>
            <a:ext cx="7765321" cy="1643691"/>
          </a:xfrm>
        </p:spPr>
        <p:txBody>
          <a:bodyPr/>
          <a:lstStyle/>
          <a:p>
            <a:r>
              <a:rPr lang="en-US" dirty="0"/>
              <a:t>Act evidence base</a:t>
            </a:r>
          </a:p>
        </p:txBody>
      </p:sp>
      <p:sp>
        <p:nvSpPr>
          <p:cNvPr id="5" name="Content Placeholder 4"/>
          <p:cNvSpPr>
            <a:spLocks noGrp="1"/>
          </p:cNvSpPr>
          <p:nvPr>
            <p:ph sz="half" idx="1"/>
          </p:nvPr>
        </p:nvSpPr>
        <p:spPr>
          <a:xfrm>
            <a:off x="685346" y="2206171"/>
            <a:ext cx="3829503" cy="4209143"/>
          </a:xfrm>
        </p:spPr>
        <p:txBody>
          <a:bodyPr>
            <a:normAutofit fontScale="92500" lnSpcReduction="10000"/>
          </a:bodyPr>
          <a:lstStyle/>
          <a:p>
            <a:r>
              <a:rPr lang="en-US" sz="2200" dirty="0"/>
              <a:t>Chronic Pain*</a:t>
            </a:r>
          </a:p>
          <a:p>
            <a:r>
              <a:rPr lang="en-US" sz="2200" dirty="0"/>
              <a:t>Depression*</a:t>
            </a:r>
          </a:p>
          <a:p>
            <a:r>
              <a:rPr lang="en-US" sz="2200" dirty="0"/>
              <a:t>Mixed Anxiety*</a:t>
            </a:r>
          </a:p>
          <a:p>
            <a:r>
              <a:rPr lang="en-US" sz="2200" dirty="0"/>
              <a:t>OCD*</a:t>
            </a:r>
          </a:p>
          <a:p>
            <a:r>
              <a:rPr lang="en-US" sz="2200" dirty="0"/>
              <a:t>Stress Management</a:t>
            </a:r>
          </a:p>
          <a:p>
            <a:r>
              <a:rPr lang="en-US" sz="2200" dirty="0"/>
              <a:t>Weight Loss</a:t>
            </a:r>
          </a:p>
          <a:p>
            <a:r>
              <a:rPr lang="en-US" sz="2200" dirty="0"/>
              <a:t>Substance Abuse</a:t>
            </a:r>
          </a:p>
          <a:p>
            <a:r>
              <a:rPr lang="en-US" sz="2200" dirty="0"/>
              <a:t>Smoking</a:t>
            </a:r>
          </a:p>
          <a:p>
            <a:r>
              <a:rPr lang="en-US" sz="2200" dirty="0"/>
              <a:t>Cancer</a:t>
            </a:r>
          </a:p>
        </p:txBody>
      </p:sp>
      <p:sp>
        <p:nvSpPr>
          <p:cNvPr id="6" name="Content Placeholder 5"/>
          <p:cNvSpPr>
            <a:spLocks noGrp="1"/>
          </p:cNvSpPr>
          <p:nvPr>
            <p:ph sz="half" idx="2"/>
          </p:nvPr>
        </p:nvSpPr>
        <p:spPr>
          <a:xfrm>
            <a:off x="4630052" y="2206171"/>
            <a:ext cx="3820616" cy="4209143"/>
          </a:xfrm>
        </p:spPr>
        <p:txBody>
          <a:bodyPr>
            <a:normAutofit fontScale="92500" lnSpcReduction="10000"/>
          </a:bodyPr>
          <a:lstStyle/>
          <a:p>
            <a:r>
              <a:rPr lang="en-US" sz="2200" dirty="0"/>
              <a:t>Eating Disorders</a:t>
            </a:r>
          </a:p>
          <a:p>
            <a:r>
              <a:rPr lang="en-US" sz="2200" dirty="0"/>
              <a:t>Social Anxiety</a:t>
            </a:r>
          </a:p>
          <a:p>
            <a:r>
              <a:rPr lang="en-US" sz="2200" dirty="0"/>
              <a:t>Stigma</a:t>
            </a:r>
          </a:p>
          <a:p>
            <a:r>
              <a:rPr lang="en-US" sz="2200" dirty="0"/>
              <a:t>Psychosis*</a:t>
            </a:r>
          </a:p>
          <a:p>
            <a:r>
              <a:rPr lang="en-US" sz="2200" dirty="0"/>
              <a:t>Exercise</a:t>
            </a:r>
          </a:p>
          <a:p>
            <a:r>
              <a:rPr lang="en-US" sz="2200" dirty="0"/>
              <a:t>Parenting</a:t>
            </a:r>
          </a:p>
          <a:p>
            <a:r>
              <a:rPr lang="en-US" sz="2200" dirty="0"/>
              <a:t>BPD</a:t>
            </a:r>
          </a:p>
          <a:p>
            <a:r>
              <a:rPr lang="en-US" sz="2200" dirty="0"/>
              <a:t>Epilepsy</a:t>
            </a:r>
          </a:p>
          <a:p>
            <a:r>
              <a:rPr lang="en-US" sz="2200" dirty="0"/>
              <a:t>Diabetes</a:t>
            </a:r>
          </a:p>
        </p:txBody>
      </p:sp>
      <p:sp>
        <p:nvSpPr>
          <p:cNvPr id="7" name="TextBox 6"/>
          <p:cNvSpPr txBox="1"/>
          <p:nvPr/>
        </p:nvSpPr>
        <p:spPr>
          <a:xfrm>
            <a:off x="1565425" y="1474257"/>
            <a:ext cx="6005170" cy="461665"/>
          </a:xfrm>
          <a:prstGeom prst="rect">
            <a:avLst/>
          </a:prstGeom>
          <a:noFill/>
        </p:spPr>
        <p:txBody>
          <a:bodyPr wrap="none" rtlCol="0">
            <a:spAutoFit/>
          </a:bodyPr>
          <a:lstStyle/>
          <a:p>
            <a:pPr algn="ctr"/>
            <a:r>
              <a:rPr lang="en-US" sz="2400" b="1" dirty="0"/>
              <a:t>In descending order of published RCTs</a:t>
            </a:r>
            <a:endParaRPr lang="en-US" sz="2400" dirty="0"/>
          </a:p>
        </p:txBody>
      </p:sp>
      <p:sp>
        <p:nvSpPr>
          <p:cNvPr id="8" name="TextBox 7"/>
          <p:cNvSpPr txBox="1"/>
          <p:nvPr/>
        </p:nvSpPr>
        <p:spPr>
          <a:xfrm>
            <a:off x="680790" y="6415314"/>
            <a:ext cx="3284874" cy="338554"/>
          </a:xfrm>
          <a:prstGeom prst="rect">
            <a:avLst/>
          </a:prstGeom>
          <a:noFill/>
        </p:spPr>
        <p:txBody>
          <a:bodyPr wrap="none" rtlCol="0">
            <a:spAutoFit/>
          </a:bodyPr>
          <a:lstStyle/>
          <a:p>
            <a:r>
              <a:rPr lang="en-US" sz="1600" dirty="0">
                <a:solidFill>
                  <a:schemeClr val="tx1">
                    <a:lumMod val="50000"/>
                  </a:schemeClr>
                </a:solidFill>
              </a:rPr>
              <a:t>* empirically supported by APA</a:t>
            </a:r>
          </a:p>
        </p:txBody>
      </p:sp>
      <p:sp>
        <p:nvSpPr>
          <p:cNvPr id="9" name="TextBox 8"/>
          <p:cNvSpPr txBox="1"/>
          <p:nvPr/>
        </p:nvSpPr>
        <p:spPr>
          <a:xfrm>
            <a:off x="4764749" y="6415314"/>
            <a:ext cx="3169457" cy="338554"/>
          </a:xfrm>
          <a:prstGeom prst="rect">
            <a:avLst/>
          </a:prstGeom>
          <a:noFill/>
        </p:spPr>
        <p:txBody>
          <a:bodyPr wrap="none" rtlCol="0">
            <a:spAutoFit/>
          </a:bodyPr>
          <a:lstStyle/>
          <a:p>
            <a:r>
              <a:rPr lang="en-US" sz="1600" dirty="0">
                <a:solidFill>
                  <a:schemeClr val="tx1">
                    <a:lumMod val="50000"/>
                  </a:schemeClr>
                </a:solidFill>
              </a:rPr>
              <a:t>Source: contextualscience.org</a:t>
            </a:r>
          </a:p>
        </p:txBody>
      </p:sp>
    </p:spTree>
    <p:extLst>
      <p:ext uri="{BB962C8B-B14F-4D97-AF65-F5344CB8AC3E}">
        <p14:creationId xmlns:p14="http://schemas.microsoft.com/office/powerpoint/2010/main" val="3465642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192028-CCB3-4A5E-80B6-8038D9D8686F}"/>
              </a:ext>
            </a:extLst>
          </p:cNvPr>
          <p:cNvSpPr>
            <a:spLocks noGrp="1"/>
          </p:cNvSpPr>
          <p:nvPr>
            <p:ph type="title"/>
          </p:nvPr>
        </p:nvSpPr>
        <p:spPr/>
        <p:txBody>
          <a:bodyPr/>
          <a:lstStyle/>
          <a:p>
            <a:r>
              <a:rPr lang="en-US" dirty="0"/>
              <a:t>ACT Mediational evidence</a:t>
            </a:r>
          </a:p>
        </p:txBody>
      </p:sp>
      <p:sp>
        <p:nvSpPr>
          <p:cNvPr id="6" name="Content Placeholder 5">
            <a:extLst>
              <a:ext uri="{FF2B5EF4-FFF2-40B4-BE49-F238E27FC236}">
                <a16:creationId xmlns:a16="http://schemas.microsoft.com/office/drawing/2014/main" id="{85DFC1C0-8E27-461A-830D-569E8FB1B3DE}"/>
              </a:ext>
            </a:extLst>
          </p:cNvPr>
          <p:cNvSpPr>
            <a:spLocks noGrp="1"/>
          </p:cNvSpPr>
          <p:nvPr>
            <p:ph idx="1"/>
          </p:nvPr>
        </p:nvSpPr>
        <p:spPr>
          <a:xfrm>
            <a:off x="685345" y="1935922"/>
            <a:ext cx="7902063" cy="4312476"/>
          </a:xfrm>
        </p:spPr>
        <p:txBody>
          <a:bodyPr>
            <a:normAutofit/>
          </a:bodyPr>
          <a:lstStyle/>
          <a:p>
            <a:r>
              <a:rPr lang="en-US" sz="2600" dirty="0"/>
              <a:t>Meta-analysis of 66 component studies:</a:t>
            </a:r>
          </a:p>
          <a:p>
            <a:pPr lvl="1"/>
            <a:r>
              <a:rPr lang="en-US" sz="2200" dirty="0"/>
              <a:t>Significant positive effect sizes observed for acceptance, </a:t>
            </a:r>
            <a:r>
              <a:rPr lang="en-US" sz="2200" dirty="0" err="1"/>
              <a:t>defusion</a:t>
            </a:r>
            <a:r>
              <a:rPr lang="en-US" sz="2200" dirty="0"/>
              <a:t>, present moment, values, mixed mindfulness, and values plus mindfulness compared to inactive controls</a:t>
            </a:r>
          </a:p>
          <a:p>
            <a:pPr lvl="1"/>
            <a:r>
              <a:rPr lang="en-US" sz="2200" dirty="0"/>
              <a:t>Larger effect sizes for theoretically specified outcomes and component conditions that included experiential methods (e.g., metaphors, exercises) than those with rationale alone</a:t>
            </a:r>
          </a:p>
          <a:p>
            <a:pPr lvl="3"/>
            <a:r>
              <a:rPr lang="en-US" sz="1800" dirty="0"/>
              <a:t>Levin, Hildebrandt, Lillis, &amp; Hayes, 2012</a:t>
            </a:r>
          </a:p>
        </p:txBody>
      </p:sp>
    </p:spTree>
    <p:extLst>
      <p:ext uri="{BB962C8B-B14F-4D97-AF65-F5344CB8AC3E}">
        <p14:creationId xmlns:p14="http://schemas.microsoft.com/office/powerpoint/2010/main" val="2367158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Contact with present moment</a:t>
            </a:r>
          </a:p>
        </p:txBody>
      </p:sp>
      <p:sp>
        <p:nvSpPr>
          <p:cNvPr id="3" name="Content Placeholder 2"/>
          <p:cNvSpPr>
            <a:spLocks noGrp="1"/>
          </p:cNvSpPr>
          <p:nvPr>
            <p:ph idx="1"/>
          </p:nvPr>
        </p:nvSpPr>
        <p:spPr>
          <a:xfrm>
            <a:off x="685345" y="2096065"/>
            <a:ext cx="7892597" cy="4031780"/>
          </a:xfrm>
        </p:spPr>
        <p:txBody>
          <a:bodyPr>
            <a:noAutofit/>
          </a:bodyPr>
          <a:lstStyle/>
          <a:p>
            <a:r>
              <a:rPr lang="en-US" sz="2600" dirty="0"/>
              <a:t>Purposefully bringing awareness (attention) to here-and-now experience with </a:t>
            </a:r>
            <a:r>
              <a:rPr lang="en-US" sz="2600" i="1" dirty="0"/>
              <a:t>dual quality </a:t>
            </a:r>
            <a:r>
              <a:rPr lang="en-US" sz="2600" dirty="0"/>
              <a:t>of focus and flexibility</a:t>
            </a:r>
          </a:p>
          <a:p>
            <a:r>
              <a:rPr lang="en-US" sz="2600" dirty="0"/>
              <a:t>Non-judgmental contact with private (psychological) and public (environmental) events as they occur</a:t>
            </a:r>
          </a:p>
          <a:p>
            <a:r>
              <a:rPr lang="en-US" sz="2600" dirty="0"/>
              <a:t>Sense of self called “Self-As-Process” emerges</a:t>
            </a:r>
          </a:p>
        </p:txBody>
      </p:sp>
    </p:spTree>
    <p:extLst>
      <p:ext uri="{BB962C8B-B14F-4D97-AF65-F5344CB8AC3E}">
        <p14:creationId xmlns:p14="http://schemas.microsoft.com/office/powerpoint/2010/main" val="3584883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100" dirty="0"/>
              <a:t>Contact with present moment: </a:t>
            </a:r>
            <a:r>
              <a:rPr lang="en-US" sz="3000" dirty="0"/>
              <a:t>steps</a:t>
            </a:r>
          </a:p>
        </p:txBody>
      </p:sp>
      <p:sp>
        <p:nvSpPr>
          <p:cNvPr id="6" name="Content Placeholder 5"/>
          <p:cNvSpPr>
            <a:spLocks noGrp="1"/>
          </p:cNvSpPr>
          <p:nvPr>
            <p:ph idx="1"/>
          </p:nvPr>
        </p:nvSpPr>
        <p:spPr>
          <a:xfrm>
            <a:off x="685346" y="2096064"/>
            <a:ext cx="7765322" cy="3748924"/>
          </a:xfrm>
        </p:spPr>
        <p:txBody>
          <a:bodyPr>
            <a:normAutofit lnSpcReduction="10000"/>
          </a:bodyPr>
          <a:lstStyle/>
          <a:p>
            <a:pPr marL="514350" indent="-514350">
              <a:buFont typeface="+mj-lt"/>
              <a:buAutoNum type="arabicPeriod"/>
            </a:pPr>
            <a:r>
              <a:rPr lang="en-US" sz="2800" dirty="0"/>
              <a:t>Bring attention to here-and-now</a:t>
            </a:r>
          </a:p>
          <a:p>
            <a:pPr marL="514350" indent="-514350">
              <a:buFont typeface="+mj-lt"/>
              <a:buAutoNum type="arabicPeriod"/>
            </a:pPr>
            <a:r>
              <a:rPr lang="en-US" sz="2800" dirty="0"/>
              <a:t>Engage senses: what do I see, hear, touch, taste, and smell?</a:t>
            </a:r>
          </a:p>
          <a:p>
            <a:pPr marL="971550" lvl="1" indent="-514350">
              <a:buFont typeface="+mj-lt"/>
              <a:buAutoNum type="alphaLcPeriod"/>
            </a:pPr>
            <a:r>
              <a:rPr lang="en-US" sz="2600" dirty="0"/>
              <a:t>Also notice thoughts, feelings, urges, and bodily sensations</a:t>
            </a:r>
          </a:p>
          <a:p>
            <a:pPr marL="514350" indent="-514350">
              <a:buFont typeface="+mj-lt"/>
              <a:buAutoNum type="arabicPeriod"/>
            </a:pPr>
            <a:r>
              <a:rPr lang="en-US" sz="2800" dirty="0"/>
              <a:t>When mind wanders, </a:t>
            </a:r>
            <a:r>
              <a:rPr lang="en-US" sz="2800" i="1" dirty="0"/>
              <a:t>gently</a:t>
            </a:r>
            <a:r>
              <a:rPr lang="en-US" sz="2800" dirty="0"/>
              <a:t> bring it back to here-and-now experience</a:t>
            </a:r>
          </a:p>
        </p:txBody>
      </p:sp>
    </p:spTree>
    <p:extLst>
      <p:ext uri="{BB962C8B-B14F-4D97-AF65-F5344CB8AC3E}">
        <p14:creationId xmlns:p14="http://schemas.microsoft.com/office/powerpoint/2010/main" val="3313083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Contact with present moment: </a:t>
            </a:r>
            <a:r>
              <a:rPr lang="en-US" sz="3000" dirty="0"/>
              <a:t>Clinical Applications</a:t>
            </a:r>
          </a:p>
        </p:txBody>
      </p:sp>
      <p:sp>
        <p:nvSpPr>
          <p:cNvPr id="6" name="Content Placeholder 5"/>
          <p:cNvSpPr>
            <a:spLocks noGrp="1"/>
          </p:cNvSpPr>
          <p:nvPr>
            <p:ph idx="1"/>
          </p:nvPr>
        </p:nvSpPr>
        <p:spPr>
          <a:xfrm>
            <a:off x="685346" y="2096064"/>
            <a:ext cx="7765322" cy="3865466"/>
          </a:xfrm>
        </p:spPr>
        <p:txBody>
          <a:bodyPr>
            <a:normAutofit/>
          </a:bodyPr>
          <a:lstStyle/>
          <a:p>
            <a:r>
              <a:rPr lang="en-US" sz="2800" dirty="0"/>
              <a:t>When fused with past, future, or Self-As-Content, dissociated or in distress*:</a:t>
            </a:r>
          </a:p>
          <a:p>
            <a:pPr lvl="1"/>
            <a:r>
              <a:rPr lang="en-US" sz="2600" dirty="0"/>
              <a:t>Take 10 Breaths (notice sensations)</a:t>
            </a:r>
          </a:p>
          <a:p>
            <a:pPr lvl="1"/>
            <a:r>
              <a:rPr lang="en-US" sz="2600" dirty="0"/>
              <a:t>Drop Anchor (sit upright, push feet into floor, and engage senses)</a:t>
            </a:r>
          </a:p>
          <a:p>
            <a:pPr lvl="1"/>
            <a:r>
              <a:rPr lang="en-US" sz="2600" dirty="0"/>
              <a:t>Contact private experience (unless*)</a:t>
            </a:r>
          </a:p>
          <a:p>
            <a:pPr lvl="1"/>
            <a:r>
              <a:rPr lang="en-US" sz="2600" dirty="0"/>
              <a:t>Informal mindfulness practice</a:t>
            </a:r>
          </a:p>
          <a:p>
            <a:pPr lvl="1"/>
            <a:endParaRPr lang="en-US" sz="2800" dirty="0"/>
          </a:p>
        </p:txBody>
      </p:sp>
    </p:spTree>
    <p:extLst>
      <p:ext uri="{BB962C8B-B14F-4D97-AF65-F5344CB8AC3E}">
        <p14:creationId xmlns:p14="http://schemas.microsoft.com/office/powerpoint/2010/main" val="3513046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Self-as-context:</a:t>
            </a:r>
            <a:br>
              <a:rPr lang="en-US" dirty="0"/>
            </a:br>
            <a:r>
              <a:rPr lang="en-US" sz="3000" dirty="0"/>
              <a:t>the observing self</a:t>
            </a:r>
          </a:p>
        </p:txBody>
      </p:sp>
      <p:sp>
        <p:nvSpPr>
          <p:cNvPr id="6" name="Content Placeholder 5"/>
          <p:cNvSpPr>
            <a:spLocks noGrp="1"/>
          </p:cNvSpPr>
          <p:nvPr>
            <p:ph idx="1"/>
          </p:nvPr>
        </p:nvSpPr>
        <p:spPr>
          <a:xfrm>
            <a:off x="685345" y="2220685"/>
            <a:ext cx="7765323" cy="4139171"/>
          </a:xfrm>
        </p:spPr>
        <p:txBody>
          <a:bodyPr>
            <a:normAutofit fontScale="85000" lnSpcReduction="10000"/>
          </a:bodyPr>
          <a:lstStyle/>
          <a:p>
            <a:r>
              <a:rPr lang="en-US" sz="3000" dirty="0"/>
              <a:t>The very foundation of consciousness</a:t>
            </a:r>
          </a:p>
          <a:p>
            <a:r>
              <a:rPr lang="en-US" sz="3000" dirty="0"/>
              <a:t>NOT a thing, but rather a continuous </a:t>
            </a:r>
            <a:r>
              <a:rPr lang="en-US" sz="3000" i="1" dirty="0"/>
              <a:t>process</a:t>
            </a:r>
            <a:endParaRPr lang="en-US" sz="2800" dirty="0"/>
          </a:p>
          <a:p>
            <a:r>
              <a:rPr lang="en-US" sz="3000" dirty="0"/>
              <a:t>A transcendent and expansive sense of self that is unchanging and impervious to harm</a:t>
            </a:r>
          </a:p>
          <a:p>
            <a:pPr lvl="1"/>
            <a:r>
              <a:rPr lang="en-US" sz="2800" dirty="0"/>
              <a:t>Fosters awareness of one’s flow of experiences without attachment or avoidance</a:t>
            </a:r>
          </a:p>
          <a:p>
            <a:pPr lvl="1"/>
            <a:r>
              <a:rPr lang="en-US" sz="2800" dirty="0"/>
              <a:t>Realize we are MORE THAN our pain</a:t>
            </a:r>
          </a:p>
        </p:txBody>
      </p:sp>
    </p:spTree>
    <p:extLst>
      <p:ext uri="{BB962C8B-B14F-4D97-AF65-F5344CB8AC3E}">
        <p14:creationId xmlns:p14="http://schemas.microsoft.com/office/powerpoint/2010/main" val="380766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FC</a:t>
            </a:r>
          </a:p>
        </p:txBody>
      </p:sp>
      <p:sp>
        <p:nvSpPr>
          <p:cNvPr id="3" name="Content Placeholder 2"/>
          <p:cNvSpPr>
            <a:spLocks noGrp="1"/>
          </p:cNvSpPr>
          <p:nvPr>
            <p:ph idx="1"/>
          </p:nvPr>
        </p:nvSpPr>
        <p:spPr>
          <a:xfrm>
            <a:off x="685345" y="2096064"/>
            <a:ext cx="7765323" cy="4043479"/>
          </a:xfrm>
        </p:spPr>
        <p:txBody>
          <a:bodyPr>
            <a:normAutofit/>
          </a:bodyPr>
          <a:lstStyle/>
          <a:p>
            <a:r>
              <a:rPr lang="en-US" sz="2600" dirty="0"/>
              <a:t>No thought, feeling, or memory is </a:t>
            </a:r>
            <a:r>
              <a:rPr lang="en-US" sz="2600" i="1" dirty="0"/>
              <a:t>inherently</a:t>
            </a:r>
            <a:r>
              <a:rPr lang="en-US" sz="2600" dirty="0"/>
              <a:t> problematic, dysfunctional, or pathological</a:t>
            </a:r>
          </a:p>
          <a:p>
            <a:r>
              <a:rPr lang="en-US" sz="2600" dirty="0"/>
              <a:t>Thoughts and feelings </a:t>
            </a:r>
            <a:r>
              <a:rPr lang="en-US" sz="2600" i="1" dirty="0"/>
              <a:t>don’t cause </a:t>
            </a:r>
            <a:r>
              <a:rPr lang="en-US" sz="2600" dirty="0"/>
              <a:t>behaviors, </a:t>
            </a:r>
            <a:r>
              <a:rPr lang="en-US" sz="2600" i="1" dirty="0"/>
              <a:t>except only </a:t>
            </a:r>
            <a:r>
              <a:rPr lang="en-US" sz="2600" dirty="0"/>
              <a:t>as regulated by context</a:t>
            </a:r>
          </a:p>
          <a:p>
            <a:pPr lvl="1"/>
            <a:r>
              <a:rPr lang="en-US" sz="2400" dirty="0"/>
              <a:t>Emphasis on context </a:t>
            </a:r>
            <a:r>
              <a:rPr lang="en-US" sz="2400" i="1" dirty="0"/>
              <a:t>over</a:t>
            </a:r>
            <a:r>
              <a:rPr lang="en-US" sz="2400" dirty="0"/>
              <a:t> content of private events (thoughts, feelings, etc.)</a:t>
            </a:r>
          </a:p>
        </p:txBody>
      </p:sp>
    </p:spTree>
    <p:extLst>
      <p:ext uri="{BB962C8B-B14F-4D97-AF65-F5344CB8AC3E}">
        <p14:creationId xmlns:p14="http://schemas.microsoft.com/office/powerpoint/2010/main" val="41771634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Self-as-context:</a:t>
            </a:r>
            <a:br>
              <a:rPr lang="en-US" dirty="0"/>
            </a:br>
            <a:r>
              <a:rPr lang="en-US" sz="3000" dirty="0"/>
              <a:t>Flexible perspective taking</a:t>
            </a:r>
          </a:p>
        </p:txBody>
      </p:sp>
      <p:sp>
        <p:nvSpPr>
          <p:cNvPr id="6" name="Content Placeholder 5"/>
          <p:cNvSpPr>
            <a:spLocks noGrp="1"/>
          </p:cNvSpPr>
          <p:nvPr>
            <p:ph idx="1"/>
          </p:nvPr>
        </p:nvSpPr>
        <p:spPr>
          <a:xfrm>
            <a:off x="685346" y="2096063"/>
            <a:ext cx="7765322" cy="4161302"/>
          </a:xfrm>
        </p:spPr>
        <p:txBody>
          <a:bodyPr>
            <a:normAutofit/>
          </a:bodyPr>
          <a:lstStyle/>
          <a:p>
            <a:r>
              <a:rPr lang="en-US" sz="2800" dirty="0"/>
              <a:t>Evolves from type of relational frame known as “deictic framing”</a:t>
            </a:r>
          </a:p>
          <a:p>
            <a:pPr lvl="1"/>
            <a:r>
              <a:rPr lang="en-US" sz="2600" dirty="0"/>
              <a:t>I-You; Here-There; Now-Then</a:t>
            </a:r>
          </a:p>
          <a:p>
            <a:r>
              <a:rPr lang="en-US" sz="2800" dirty="0"/>
              <a:t>Leads to sense of self as a locus or perspective from which experience occurs</a:t>
            </a:r>
          </a:p>
          <a:p>
            <a:pPr lvl="1"/>
            <a:r>
              <a:rPr lang="en-US" sz="2600" dirty="0"/>
              <a:t>More stable/flexible than Self-As-Content</a:t>
            </a:r>
          </a:p>
          <a:p>
            <a:pPr lvl="1"/>
            <a:r>
              <a:rPr lang="en-US" sz="2600" dirty="0"/>
              <a:t>Fosters empathy and compassion</a:t>
            </a:r>
          </a:p>
        </p:txBody>
      </p:sp>
    </p:spTree>
    <p:extLst>
      <p:ext uri="{BB962C8B-B14F-4D97-AF65-F5344CB8AC3E}">
        <p14:creationId xmlns:p14="http://schemas.microsoft.com/office/powerpoint/2010/main" val="30960625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Contacting Self-as-context</a:t>
            </a:r>
          </a:p>
        </p:txBody>
      </p:sp>
      <p:sp>
        <p:nvSpPr>
          <p:cNvPr id="6" name="Content Placeholder 5"/>
          <p:cNvSpPr>
            <a:spLocks noGrp="1"/>
          </p:cNvSpPr>
          <p:nvPr>
            <p:ph idx="1"/>
          </p:nvPr>
        </p:nvSpPr>
        <p:spPr>
          <a:xfrm>
            <a:off x="685346" y="2096064"/>
            <a:ext cx="7765322" cy="4209202"/>
          </a:xfrm>
        </p:spPr>
        <p:txBody>
          <a:bodyPr>
            <a:noAutofit/>
          </a:bodyPr>
          <a:lstStyle/>
          <a:p>
            <a:pPr marL="514350" indent="-514350">
              <a:buFont typeface="+mj-lt"/>
              <a:buAutoNum type="arabicPeriod"/>
            </a:pPr>
            <a:r>
              <a:rPr lang="en-US" sz="2800" dirty="0"/>
              <a:t>Explicitly via Self-As-Context exercises</a:t>
            </a:r>
          </a:p>
          <a:p>
            <a:pPr marL="1028700" lvl="1" indent="-571500">
              <a:buFont typeface="+mj-lt"/>
              <a:buAutoNum type="alphaLcPeriod"/>
            </a:pPr>
            <a:r>
              <a:rPr lang="en-US" sz="2600" dirty="0"/>
              <a:t>Observing Self</a:t>
            </a:r>
          </a:p>
          <a:p>
            <a:pPr marL="1028700" lvl="1" indent="-571500">
              <a:buFont typeface="+mj-lt"/>
              <a:buAutoNum type="alphaLcPeriod"/>
            </a:pPr>
            <a:r>
              <a:rPr lang="en-US" sz="2600" dirty="0"/>
              <a:t>Who’s Doing the Noticing?</a:t>
            </a:r>
          </a:p>
          <a:p>
            <a:pPr marL="514350" indent="-514350">
              <a:buFont typeface="+mj-lt"/>
              <a:buAutoNum type="arabicPeriod"/>
            </a:pPr>
            <a:r>
              <a:rPr lang="en-US" sz="2800" dirty="0"/>
              <a:t>Implicitly in </a:t>
            </a:r>
            <a:r>
              <a:rPr lang="en-US" sz="2800" dirty="0" err="1"/>
              <a:t>Defusion</a:t>
            </a:r>
            <a:r>
              <a:rPr lang="en-US" sz="2800" dirty="0"/>
              <a:t>, Acceptance, &amp; Contacting Present Moment exercises</a:t>
            </a:r>
          </a:p>
          <a:p>
            <a:pPr marL="514350" indent="-514350">
              <a:buFont typeface="+mj-lt"/>
              <a:buAutoNum type="arabicPeriod"/>
            </a:pPr>
            <a:r>
              <a:rPr lang="en-US" sz="2800" dirty="0"/>
              <a:t>Metaphors (didactic or experiential)</a:t>
            </a:r>
          </a:p>
          <a:p>
            <a:pPr marL="514350" indent="-514350">
              <a:buFont typeface="+mj-lt"/>
              <a:buAutoNum type="arabicPeriod"/>
            </a:pPr>
            <a:r>
              <a:rPr lang="en-US" sz="2800" dirty="0"/>
              <a:t>Deictic framing interventions</a:t>
            </a:r>
          </a:p>
        </p:txBody>
      </p:sp>
    </p:spTree>
    <p:extLst>
      <p:ext uri="{BB962C8B-B14F-4D97-AF65-F5344CB8AC3E}">
        <p14:creationId xmlns:p14="http://schemas.microsoft.com/office/powerpoint/2010/main" val="16077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Self-as-context:</a:t>
            </a:r>
            <a:br>
              <a:rPr lang="en-US" dirty="0"/>
            </a:br>
            <a:r>
              <a:rPr lang="en-US" sz="3000" dirty="0"/>
              <a:t>clinical applications</a:t>
            </a:r>
          </a:p>
        </p:txBody>
      </p:sp>
      <p:sp>
        <p:nvSpPr>
          <p:cNvPr id="3" name="Content Placeholder 2"/>
          <p:cNvSpPr>
            <a:spLocks noGrp="1"/>
          </p:cNvSpPr>
          <p:nvPr>
            <p:ph idx="1"/>
          </p:nvPr>
        </p:nvSpPr>
        <p:spPr>
          <a:xfrm>
            <a:off x="685346" y="2096063"/>
            <a:ext cx="7765322" cy="3946149"/>
          </a:xfrm>
        </p:spPr>
        <p:txBody>
          <a:bodyPr>
            <a:normAutofit lnSpcReduction="10000"/>
          </a:bodyPr>
          <a:lstStyle/>
          <a:p>
            <a:r>
              <a:rPr lang="en-US" sz="2800" dirty="0"/>
              <a:t>When there’s attachment to or dominance of Self-As-Content </a:t>
            </a:r>
            <a:r>
              <a:rPr lang="en-US" sz="2800" i="1" dirty="0"/>
              <a:t>(“I am…”)</a:t>
            </a:r>
          </a:p>
          <a:p>
            <a:pPr lvl="1"/>
            <a:r>
              <a:rPr lang="en-US" sz="2400" dirty="0"/>
              <a:t>Facilitates </a:t>
            </a:r>
            <a:r>
              <a:rPr lang="en-US" sz="2400" dirty="0" err="1"/>
              <a:t>defusion</a:t>
            </a:r>
            <a:r>
              <a:rPr lang="en-US" sz="2400" dirty="0"/>
              <a:t> from conceptualized self</a:t>
            </a:r>
          </a:p>
          <a:p>
            <a:r>
              <a:rPr lang="en-US" sz="2800" dirty="0"/>
              <a:t>To foster willingness for exposure work</a:t>
            </a:r>
          </a:p>
          <a:p>
            <a:r>
              <a:rPr lang="en-US" sz="2800" dirty="0"/>
              <a:t>To illuminate stable sense of self</a:t>
            </a:r>
            <a:r>
              <a:rPr lang="en-US" sz="2600" dirty="0"/>
              <a:t> </a:t>
            </a:r>
          </a:p>
          <a:p>
            <a:pPr lvl="1"/>
            <a:r>
              <a:rPr lang="en-US" sz="2400" dirty="0"/>
              <a:t>Emphasize hierarchical </a:t>
            </a:r>
            <a:r>
              <a:rPr lang="en-US" sz="2400" i="1" dirty="0"/>
              <a:t>over</a:t>
            </a:r>
            <a:r>
              <a:rPr lang="en-US" sz="2400" dirty="0"/>
              <a:t> distinctive</a:t>
            </a:r>
            <a:r>
              <a:rPr lang="en-US" sz="2400" baseline="30000" dirty="0"/>
              <a:t>1</a:t>
            </a:r>
          </a:p>
          <a:p>
            <a:r>
              <a:rPr lang="en-US" sz="2800" dirty="0"/>
              <a:t>To enhance other mindfulness processes</a:t>
            </a:r>
          </a:p>
        </p:txBody>
      </p:sp>
    </p:spTree>
    <p:extLst>
      <p:ext uri="{BB962C8B-B14F-4D97-AF65-F5344CB8AC3E}">
        <p14:creationId xmlns:p14="http://schemas.microsoft.com/office/powerpoint/2010/main" val="2436628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defusion</a:t>
            </a:r>
            <a:endParaRPr lang="en-US" dirty="0"/>
          </a:p>
        </p:txBody>
      </p:sp>
      <p:sp>
        <p:nvSpPr>
          <p:cNvPr id="3" name="Content Placeholder 2"/>
          <p:cNvSpPr>
            <a:spLocks noGrp="1"/>
          </p:cNvSpPr>
          <p:nvPr>
            <p:ph idx="1"/>
          </p:nvPr>
        </p:nvSpPr>
        <p:spPr>
          <a:xfrm>
            <a:off x="685345" y="2096064"/>
            <a:ext cx="7765323" cy="4057993"/>
          </a:xfrm>
        </p:spPr>
        <p:txBody>
          <a:bodyPr>
            <a:normAutofit fontScale="92500"/>
          </a:bodyPr>
          <a:lstStyle/>
          <a:p>
            <a:r>
              <a:rPr lang="en-US" sz="2800" dirty="0"/>
              <a:t>An RFT-based intervention for transforming the function of private events by altering context, and thus, how we relate to them</a:t>
            </a:r>
          </a:p>
          <a:p>
            <a:r>
              <a:rPr lang="en-US" sz="2800" dirty="0"/>
              <a:t>Aim: to catch language processes in flight so that they can be looked </a:t>
            </a:r>
            <a:r>
              <a:rPr lang="en-US" sz="2800" i="1" dirty="0"/>
              <a:t>at</a:t>
            </a:r>
            <a:r>
              <a:rPr lang="en-US" sz="2800" dirty="0"/>
              <a:t> rather than </a:t>
            </a:r>
            <a:r>
              <a:rPr lang="en-US" sz="2800" i="1" dirty="0"/>
              <a:t>from</a:t>
            </a:r>
            <a:endParaRPr lang="en-US" sz="2800" dirty="0"/>
          </a:p>
          <a:p>
            <a:pPr lvl="1"/>
            <a:r>
              <a:rPr lang="en-US" sz="2600" dirty="0"/>
              <a:t>To reduce the </a:t>
            </a:r>
            <a:r>
              <a:rPr lang="en-US" sz="2600" i="1" dirty="0"/>
              <a:t>influence </a:t>
            </a:r>
            <a:r>
              <a:rPr lang="en-US" sz="2600" dirty="0"/>
              <a:t>of unhelpful thoughts</a:t>
            </a:r>
          </a:p>
          <a:p>
            <a:r>
              <a:rPr lang="en-US" sz="2800" dirty="0"/>
              <a:t>Metaphor: Hands as Thoughts</a:t>
            </a:r>
          </a:p>
        </p:txBody>
      </p:sp>
    </p:spTree>
    <p:extLst>
      <p:ext uri="{BB962C8B-B14F-4D97-AF65-F5344CB8AC3E}">
        <p14:creationId xmlns:p14="http://schemas.microsoft.com/office/powerpoint/2010/main" val="1239385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paths of </a:t>
            </a:r>
            <a:r>
              <a:rPr lang="en-US" dirty="0" err="1"/>
              <a:t>defusion</a:t>
            </a:r>
            <a:endParaRPr lang="en-US" dirty="0"/>
          </a:p>
        </p:txBody>
      </p:sp>
      <p:sp>
        <p:nvSpPr>
          <p:cNvPr id="3" name="Content Placeholder 2"/>
          <p:cNvSpPr>
            <a:spLocks noGrp="1"/>
          </p:cNvSpPr>
          <p:nvPr>
            <p:ph idx="1"/>
          </p:nvPr>
        </p:nvSpPr>
        <p:spPr>
          <a:xfrm>
            <a:off x="685346" y="2096064"/>
            <a:ext cx="7765322" cy="4159593"/>
          </a:xfrm>
        </p:spPr>
        <p:txBody>
          <a:bodyPr>
            <a:normAutofit/>
          </a:bodyPr>
          <a:lstStyle/>
          <a:p>
            <a:r>
              <a:rPr lang="en-US" sz="2600" dirty="0"/>
              <a:t>As with all core processes, ACT aims to achieve </a:t>
            </a:r>
            <a:r>
              <a:rPr lang="en-US" sz="2600" dirty="0" err="1"/>
              <a:t>defusion</a:t>
            </a:r>
            <a:r>
              <a:rPr lang="en-US" sz="2600" dirty="0"/>
              <a:t> experientially</a:t>
            </a:r>
          </a:p>
          <a:p>
            <a:r>
              <a:rPr lang="en-US" sz="2600" dirty="0"/>
              <a:t>Two broad categories of </a:t>
            </a:r>
            <a:r>
              <a:rPr lang="en-US" sz="2600" dirty="0" err="1"/>
              <a:t>defusion</a:t>
            </a:r>
            <a:r>
              <a:rPr lang="en-US" sz="2600" dirty="0"/>
              <a:t> exercises:</a:t>
            </a:r>
          </a:p>
          <a:p>
            <a:pPr marL="971550" lvl="1" indent="-514350">
              <a:buFont typeface="+mj-lt"/>
              <a:buAutoNum type="arabicPeriod"/>
            </a:pPr>
            <a:r>
              <a:rPr lang="en-US" sz="2600" dirty="0"/>
              <a:t>Distancing</a:t>
            </a:r>
          </a:p>
          <a:p>
            <a:pPr lvl="2"/>
            <a:r>
              <a:rPr lang="en-US" sz="2400" dirty="0"/>
              <a:t>For most forms of fusion</a:t>
            </a:r>
          </a:p>
          <a:p>
            <a:pPr marL="971550" lvl="1" indent="-514350">
              <a:buFont typeface="+mj-lt"/>
              <a:buAutoNum type="arabicPeriod"/>
            </a:pPr>
            <a:r>
              <a:rPr lang="en-US" sz="2600" dirty="0" err="1"/>
              <a:t>Deliteralizing</a:t>
            </a:r>
            <a:endParaRPr lang="en-US" sz="2600" dirty="0"/>
          </a:p>
          <a:p>
            <a:pPr lvl="2"/>
            <a:r>
              <a:rPr lang="en-US" sz="2400" dirty="0"/>
              <a:t>For ‘sticky’ cognitions </a:t>
            </a:r>
            <a:r>
              <a:rPr lang="en-US" sz="2400" i="1" dirty="0"/>
              <a:t>(e.g. “But it’s true”)</a:t>
            </a:r>
          </a:p>
        </p:txBody>
      </p:sp>
    </p:spTree>
    <p:extLst>
      <p:ext uri="{BB962C8B-B14F-4D97-AF65-F5344CB8AC3E}">
        <p14:creationId xmlns:p14="http://schemas.microsoft.com/office/powerpoint/2010/main" val="39597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Defusion</a:t>
            </a:r>
            <a:r>
              <a:rPr lang="en-US" dirty="0"/>
              <a:t>: Distancing</a:t>
            </a:r>
          </a:p>
        </p:txBody>
      </p:sp>
      <p:sp>
        <p:nvSpPr>
          <p:cNvPr id="3" name="Content Placeholder 2"/>
          <p:cNvSpPr>
            <a:spLocks noGrp="1"/>
          </p:cNvSpPr>
          <p:nvPr>
            <p:ph idx="1"/>
          </p:nvPr>
        </p:nvSpPr>
        <p:spPr>
          <a:xfrm>
            <a:off x="685346" y="2096064"/>
            <a:ext cx="7765322" cy="3999936"/>
          </a:xfrm>
        </p:spPr>
        <p:txBody>
          <a:bodyPr>
            <a:normAutofit/>
          </a:bodyPr>
          <a:lstStyle/>
          <a:p>
            <a:pPr marL="514350" indent="-514350">
              <a:buFont typeface="+mj-lt"/>
              <a:buAutoNum type="arabicPeriod"/>
            </a:pPr>
            <a:r>
              <a:rPr lang="en-US" sz="2800" b="1" dirty="0"/>
              <a:t>Notice</a:t>
            </a:r>
            <a:r>
              <a:rPr lang="en-US" sz="2800" dirty="0"/>
              <a:t> the thoughts showing up</a:t>
            </a:r>
          </a:p>
          <a:p>
            <a:pPr lvl="1"/>
            <a:r>
              <a:rPr lang="en-US" sz="2600" dirty="0"/>
              <a:t>Step back and observe nonjudgmentally</a:t>
            </a:r>
          </a:p>
          <a:p>
            <a:pPr marL="514350" indent="-514350">
              <a:buFont typeface="+mj-lt"/>
              <a:buAutoNum type="arabicPeriod"/>
            </a:pPr>
            <a:r>
              <a:rPr lang="en-US" sz="2800" b="1" dirty="0"/>
              <a:t>Name</a:t>
            </a:r>
            <a:r>
              <a:rPr lang="en-US" sz="2800" dirty="0"/>
              <a:t> the thought (or process) as a separate entity</a:t>
            </a:r>
          </a:p>
          <a:p>
            <a:pPr lvl="1"/>
            <a:r>
              <a:rPr lang="en-US" sz="2600" dirty="0"/>
              <a:t>“There’s worry (judging, reason-giving)”</a:t>
            </a:r>
          </a:p>
          <a:p>
            <a:pPr lvl="1"/>
            <a:r>
              <a:rPr lang="en-US" sz="2600" dirty="0"/>
              <a:t>“</a:t>
            </a:r>
            <a:r>
              <a:rPr lang="en-US" sz="2600" dirty="0" err="1"/>
              <a:t>Ahh</a:t>
            </a:r>
            <a:r>
              <a:rPr lang="en-US" sz="2600" dirty="0"/>
              <a:t>, The Not Good Enough Story”</a:t>
            </a:r>
          </a:p>
          <a:p>
            <a:pPr lvl="1"/>
            <a:r>
              <a:rPr lang="en-US" sz="2600" dirty="0"/>
              <a:t>“Thanks mind!”</a:t>
            </a:r>
          </a:p>
        </p:txBody>
      </p:sp>
    </p:spTree>
    <p:extLst>
      <p:ext uri="{BB962C8B-B14F-4D97-AF65-F5344CB8AC3E}">
        <p14:creationId xmlns:p14="http://schemas.microsoft.com/office/powerpoint/2010/main" val="400443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Distancing Interventions</a:t>
            </a:r>
          </a:p>
        </p:txBody>
      </p:sp>
      <p:sp>
        <p:nvSpPr>
          <p:cNvPr id="3" name="Content Placeholder 2"/>
          <p:cNvSpPr>
            <a:spLocks noGrp="1"/>
          </p:cNvSpPr>
          <p:nvPr>
            <p:ph idx="1"/>
          </p:nvPr>
        </p:nvSpPr>
        <p:spPr>
          <a:xfrm>
            <a:off x="685346" y="2096064"/>
            <a:ext cx="7765322" cy="4080618"/>
          </a:xfrm>
        </p:spPr>
        <p:txBody>
          <a:bodyPr>
            <a:normAutofit fontScale="92500" lnSpcReduction="10000"/>
          </a:bodyPr>
          <a:lstStyle/>
          <a:p>
            <a:r>
              <a:rPr lang="en-US" sz="2800" dirty="0"/>
              <a:t>‘I’m having/noticing/aware of the thought…’</a:t>
            </a:r>
          </a:p>
          <a:p>
            <a:r>
              <a:rPr lang="en-US" sz="2800" dirty="0"/>
              <a:t>Journaling, post-it notes, dry-erase board</a:t>
            </a:r>
          </a:p>
          <a:p>
            <a:r>
              <a:rPr lang="en-US" sz="2800" dirty="0"/>
              <a:t>Repeat thought aloud while performing opposite action</a:t>
            </a:r>
            <a:r>
              <a:rPr lang="en-US" sz="2800" baseline="30000" dirty="0"/>
              <a:t>*</a:t>
            </a:r>
          </a:p>
          <a:p>
            <a:r>
              <a:rPr lang="en-US" sz="2800" dirty="0"/>
              <a:t>Use imagery to let thoughts come and go</a:t>
            </a:r>
          </a:p>
          <a:p>
            <a:pPr lvl="1"/>
            <a:r>
              <a:rPr lang="en-US" sz="2600" dirty="0"/>
              <a:t>Leaves on a stream</a:t>
            </a:r>
          </a:p>
          <a:p>
            <a:pPr lvl="1"/>
            <a:r>
              <a:rPr lang="en-US" sz="2600" dirty="0"/>
              <a:t>Movie screen credits</a:t>
            </a:r>
          </a:p>
          <a:p>
            <a:pPr lvl="1"/>
            <a:r>
              <a:rPr lang="en-US" sz="2600" dirty="0"/>
              <a:t>Clouds, bubbles, trains, conveyor belt</a:t>
            </a:r>
          </a:p>
        </p:txBody>
      </p:sp>
    </p:spTree>
    <p:extLst>
      <p:ext uri="{BB962C8B-B14F-4D97-AF65-F5344CB8AC3E}">
        <p14:creationId xmlns:p14="http://schemas.microsoft.com/office/powerpoint/2010/main" val="287331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Defusion</a:t>
            </a:r>
            <a:r>
              <a:rPr lang="en-US" dirty="0"/>
              <a:t>: </a:t>
            </a:r>
            <a:r>
              <a:rPr lang="en-US" dirty="0" err="1"/>
              <a:t>deliteralizing</a:t>
            </a:r>
            <a:endParaRPr lang="en-US" dirty="0"/>
          </a:p>
        </p:txBody>
      </p:sp>
      <p:sp>
        <p:nvSpPr>
          <p:cNvPr id="3" name="Content Placeholder 2"/>
          <p:cNvSpPr>
            <a:spLocks noGrp="1"/>
          </p:cNvSpPr>
          <p:nvPr>
            <p:ph idx="1"/>
          </p:nvPr>
        </p:nvSpPr>
        <p:spPr>
          <a:xfrm>
            <a:off x="685346" y="2096064"/>
            <a:ext cx="7765322" cy="4152335"/>
          </a:xfrm>
        </p:spPr>
        <p:txBody>
          <a:bodyPr>
            <a:normAutofit fontScale="92500" lnSpcReduction="10000"/>
          </a:bodyPr>
          <a:lstStyle/>
          <a:p>
            <a:r>
              <a:rPr lang="en-US" sz="2800" dirty="0"/>
              <a:t>Aim: to reduce believability of thoughts</a:t>
            </a:r>
          </a:p>
          <a:p>
            <a:pPr lvl="1"/>
            <a:r>
              <a:rPr lang="en-US" sz="2600" dirty="0"/>
              <a:t>Observe them as words, images, or sounds</a:t>
            </a:r>
          </a:p>
          <a:p>
            <a:r>
              <a:rPr lang="en-US" sz="2800" dirty="0"/>
              <a:t>Exercises:</a:t>
            </a:r>
          </a:p>
          <a:p>
            <a:pPr lvl="1"/>
            <a:r>
              <a:rPr lang="en-US" sz="2600" dirty="0"/>
              <a:t>Sing to a tune or say in silly voices</a:t>
            </a:r>
          </a:p>
          <a:p>
            <a:pPr lvl="1"/>
            <a:r>
              <a:rPr lang="en-US" sz="2600" dirty="0"/>
              <a:t>Picture scrolling in different fonts and colors</a:t>
            </a:r>
          </a:p>
          <a:p>
            <a:pPr lvl="1"/>
            <a:r>
              <a:rPr lang="en-US" sz="2600" dirty="0"/>
              <a:t>Titchener’s repetition</a:t>
            </a:r>
          </a:p>
          <a:p>
            <a:pPr lvl="2"/>
            <a:r>
              <a:rPr lang="en-US" sz="2400" dirty="0"/>
              <a:t>Repeat out loud rapidly for 30 seconds</a:t>
            </a:r>
          </a:p>
          <a:p>
            <a:r>
              <a:rPr lang="en-US" sz="2800" i="1" dirty="0"/>
              <a:t>Context matters: powerful vs. invalidating</a:t>
            </a:r>
          </a:p>
        </p:txBody>
      </p:sp>
    </p:spTree>
    <p:extLst>
      <p:ext uri="{BB962C8B-B14F-4D97-AF65-F5344CB8AC3E}">
        <p14:creationId xmlns:p14="http://schemas.microsoft.com/office/powerpoint/2010/main" val="218529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Defusion</a:t>
            </a:r>
            <a:r>
              <a:rPr lang="en-US" dirty="0"/>
              <a:t>:</a:t>
            </a:r>
            <a:br>
              <a:rPr lang="en-US" dirty="0"/>
            </a:br>
            <a:r>
              <a:rPr lang="en-US" sz="3000" dirty="0"/>
              <a:t>clinical applications</a:t>
            </a:r>
          </a:p>
        </p:txBody>
      </p:sp>
      <p:sp>
        <p:nvSpPr>
          <p:cNvPr id="3" name="Content Placeholder 2"/>
          <p:cNvSpPr>
            <a:spLocks noGrp="1"/>
          </p:cNvSpPr>
          <p:nvPr>
            <p:ph idx="1"/>
          </p:nvPr>
        </p:nvSpPr>
        <p:spPr>
          <a:xfrm>
            <a:off x="685346" y="2096064"/>
            <a:ext cx="7842428" cy="4261194"/>
          </a:xfrm>
        </p:spPr>
        <p:txBody>
          <a:bodyPr>
            <a:normAutofit fontScale="92500"/>
          </a:bodyPr>
          <a:lstStyle/>
          <a:p>
            <a:r>
              <a:rPr lang="en-US" sz="2800" dirty="0"/>
              <a:t>When fused with unhelpful cognitions</a:t>
            </a:r>
          </a:p>
          <a:p>
            <a:pPr lvl="1"/>
            <a:r>
              <a:rPr lang="en-US" sz="2600" dirty="0"/>
              <a:t>Self-As-Content (“I’m broken, worthless, etc.”)</a:t>
            </a:r>
          </a:p>
          <a:p>
            <a:pPr lvl="1"/>
            <a:r>
              <a:rPr lang="en-US" sz="2600" dirty="0"/>
              <a:t>Rigid rules (“Can’t, must, have to, etc.”)</a:t>
            </a:r>
          </a:p>
          <a:p>
            <a:r>
              <a:rPr lang="en-US" sz="2800" dirty="0"/>
              <a:t>Unhook and (re)connect with values</a:t>
            </a:r>
          </a:p>
          <a:p>
            <a:pPr lvl="1"/>
            <a:r>
              <a:rPr lang="en-US" sz="2600" dirty="0"/>
              <a:t>When thoughts can be observed dispassionately, we can base choices on workability of action (i.e. experience) rather than believability of language</a:t>
            </a:r>
          </a:p>
        </p:txBody>
      </p:sp>
    </p:spTree>
    <p:extLst>
      <p:ext uri="{BB962C8B-B14F-4D97-AF65-F5344CB8AC3E}">
        <p14:creationId xmlns:p14="http://schemas.microsoft.com/office/powerpoint/2010/main" val="8349780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Helpful questions for unhelpful thoughts</a:t>
            </a:r>
          </a:p>
        </p:txBody>
      </p:sp>
      <p:sp>
        <p:nvSpPr>
          <p:cNvPr id="3" name="Content Placeholder 2"/>
          <p:cNvSpPr>
            <a:spLocks noGrp="1"/>
          </p:cNvSpPr>
          <p:nvPr>
            <p:ph idx="1"/>
          </p:nvPr>
        </p:nvSpPr>
        <p:spPr>
          <a:xfrm>
            <a:off x="685345" y="2249714"/>
            <a:ext cx="7878083" cy="3960017"/>
          </a:xfrm>
        </p:spPr>
        <p:txBody>
          <a:bodyPr>
            <a:normAutofit/>
          </a:bodyPr>
          <a:lstStyle/>
          <a:p>
            <a:r>
              <a:rPr lang="en-US" sz="2600" dirty="0"/>
              <a:t>Is this an old story?  Have you heard it before? </a:t>
            </a:r>
          </a:p>
          <a:p>
            <a:r>
              <a:rPr lang="en-US" sz="2600" dirty="0"/>
              <a:t>Is this thought in any way </a:t>
            </a:r>
            <a:r>
              <a:rPr lang="en-US" sz="2600" i="1" dirty="0"/>
              <a:t>useful?</a:t>
            </a:r>
          </a:p>
          <a:p>
            <a:r>
              <a:rPr lang="en-US" sz="2600" dirty="0"/>
              <a:t>If this thought hooks you, what happens next?</a:t>
            </a:r>
            <a:endParaRPr lang="en-US" sz="2400" dirty="0"/>
          </a:p>
          <a:p>
            <a:r>
              <a:rPr lang="en-US" sz="2600" dirty="0"/>
              <a:t>If you buy into this thought, will it </a:t>
            </a:r>
            <a:r>
              <a:rPr lang="en-US" sz="2600" i="1" dirty="0"/>
              <a:t>cost</a:t>
            </a:r>
            <a:r>
              <a:rPr lang="en-US" sz="2600" dirty="0"/>
              <a:t> you or can it </a:t>
            </a:r>
            <a:r>
              <a:rPr lang="en-US" sz="2600" i="1" dirty="0"/>
              <a:t>help</a:t>
            </a:r>
            <a:r>
              <a:rPr lang="en-US" sz="2600" dirty="0"/>
              <a:t> you to take effective action?</a:t>
            </a:r>
          </a:p>
          <a:p>
            <a:pPr lvl="1"/>
            <a:r>
              <a:rPr lang="en-US" sz="2400" dirty="0"/>
              <a:t>Workability is the “truth” criterion</a:t>
            </a:r>
          </a:p>
        </p:txBody>
      </p:sp>
    </p:spTree>
    <p:extLst>
      <p:ext uri="{BB962C8B-B14F-4D97-AF65-F5344CB8AC3E}">
        <p14:creationId xmlns:p14="http://schemas.microsoft.com/office/powerpoint/2010/main" val="3574518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Context over content</a:t>
            </a:r>
            <a:endParaRPr lang="en-US" sz="2800" dirty="0"/>
          </a:p>
        </p:txBody>
      </p:sp>
      <p:sp>
        <p:nvSpPr>
          <p:cNvPr id="2" name="Content Placeholder 1"/>
          <p:cNvSpPr>
            <a:spLocks noGrp="1"/>
          </p:cNvSpPr>
          <p:nvPr>
            <p:ph idx="1"/>
          </p:nvPr>
        </p:nvSpPr>
        <p:spPr>
          <a:xfrm>
            <a:off x="685346" y="1935922"/>
            <a:ext cx="7765321" cy="3855278"/>
          </a:xfrm>
        </p:spPr>
        <p:txBody>
          <a:bodyPr>
            <a:normAutofit/>
          </a:bodyPr>
          <a:lstStyle/>
          <a:p>
            <a:pPr marL="0" indent="0" algn="ctr">
              <a:buNone/>
            </a:pPr>
            <a:r>
              <a:rPr lang="en-US" sz="2600" dirty="0"/>
              <a:t>Are these emotions </a:t>
            </a:r>
            <a:r>
              <a:rPr lang="en-US" sz="2600" i="1" dirty="0"/>
              <a:t>functionally</a:t>
            </a:r>
            <a:r>
              <a:rPr lang="en-US" sz="2600" dirty="0"/>
              <a:t> “negative”?</a:t>
            </a:r>
          </a:p>
        </p:txBody>
      </p:sp>
      <p:graphicFrame>
        <p:nvGraphicFramePr>
          <p:cNvPr id="4" name="Table 3"/>
          <p:cNvGraphicFramePr>
            <a:graphicFrameLocks noGrp="1"/>
          </p:cNvGraphicFramePr>
          <p:nvPr>
            <p:extLst>
              <p:ext uri="{D42A27DB-BD31-4B8C-83A1-F6EECF244321}">
                <p14:modId xmlns:p14="http://schemas.microsoft.com/office/powerpoint/2010/main" val="2241398230"/>
              </p:ext>
            </p:extLst>
          </p:nvPr>
        </p:nvGraphicFramePr>
        <p:xfrm>
          <a:off x="1047565" y="3142998"/>
          <a:ext cx="7040881" cy="2648202"/>
        </p:xfrm>
        <a:graphic>
          <a:graphicData uri="http://schemas.openxmlformats.org/drawingml/2006/table">
            <a:tbl>
              <a:tblPr firstRow="1" bandRow="1">
                <a:tableStyleId>{EB9631B5-78F2-41C9-869B-9F39066F8104}</a:tableStyleId>
              </a:tblPr>
              <a:tblGrid>
                <a:gridCol w="1686208">
                  <a:extLst>
                    <a:ext uri="{9D8B030D-6E8A-4147-A177-3AD203B41FA5}">
                      <a16:colId xmlns:a16="http://schemas.microsoft.com/office/drawing/2014/main" val="20000"/>
                    </a:ext>
                  </a:extLst>
                </a:gridCol>
                <a:gridCol w="5354673">
                  <a:extLst>
                    <a:ext uri="{9D8B030D-6E8A-4147-A177-3AD203B41FA5}">
                      <a16:colId xmlns:a16="http://schemas.microsoft.com/office/drawing/2014/main" val="20001"/>
                    </a:ext>
                  </a:extLst>
                </a:gridCol>
              </a:tblGrid>
              <a:tr h="441367">
                <a:tc>
                  <a:txBody>
                    <a:bodyPr/>
                    <a:lstStyle/>
                    <a:p>
                      <a:r>
                        <a:rPr lang="en-US" sz="2000" dirty="0"/>
                        <a:t>Emotion</a:t>
                      </a:r>
                    </a:p>
                  </a:txBody>
                  <a:tcPr/>
                </a:tc>
                <a:tc>
                  <a:txBody>
                    <a:bodyPr/>
                    <a:lstStyle/>
                    <a:p>
                      <a:r>
                        <a:rPr lang="en-US" sz="2000" dirty="0"/>
                        <a:t>Context</a:t>
                      </a:r>
                    </a:p>
                  </a:txBody>
                  <a:tcPr/>
                </a:tc>
                <a:extLst>
                  <a:ext uri="{0D108BD9-81ED-4DB2-BD59-A6C34878D82A}">
                    <a16:rowId xmlns:a16="http://schemas.microsoft.com/office/drawing/2014/main" val="10000"/>
                  </a:ext>
                </a:extLst>
              </a:tr>
              <a:tr h="441367">
                <a:tc>
                  <a:txBody>
                    <a:bodyPr/>
                    <a:lstStyle/>
                    <a:p>
                      <a:r>
                        <a:rPr lang="en-US" sz="2000" dirty="0"/>
                        <a:t>Fear</a:t>
                      </a:r>
                    </a:p>
                  </a:txBody>
                  <a:tcPr/>
                </a:tc>
                <a:tc>
                  <a:txBody>
                    <a:bodyPr/>
                    <a:lstStyle/>
                    <a:p>
                      <a:r>
                        <a:rPr lang="en-US" sz="2000" dirty="0"/>
                        <a:t>Presence</a:t>
                      </a:r>
                      <a:r>
                        <a:rPr lang="en-US" sz="2000" baseline="0" dirty="0"/>
                        <a:t> of</a:t>
                      </a:r>
                      <a:r>
                        <a:rPr lang="en-US" sz="2000" dirty="0"/>
                        <a:t> physical</a:t>
                      </a:r>
                      <a:r>
                        <a:rPr lang="en-US" sz="2000" baseline="0" dirty="0"/>
                        <a:t> or social threat</a:t>
                      </a:r>
                      <a:endParaRPr lang="en-US" sz="2000" dirty="0"/>
                    </a:p>
                  </a:txBody>
                  <a:tcPr/>
                </a:tc>
                <a:extLst>
                  <a:ext uri="{0D108BD9-81ED-4DB2-BD59-A6C34878D82A}">
                    <a16:rowId xmlns:a16="http://schemas.microsoft.com/office/drawing/2014/main" val="10001"/>
                  </a:ext>
                </a:extLst>
              </a:tr>
              <a:tr h="441367">
                <a:tc>
                  <a:txBody>
                    <a:bodyPr/>
                    <a:lstStyle/>
                    <a:p>
                      <a:r>
                        <a:rPr lang="en-US" sz="2000" dirty="0"/>
                        <a:t>Anger</a:t>
                      </a:r>
                    </a:p>
                  </a:txBody>
                  <a:tcPr/>
                </a:tc>
                <a:tc>
                  <a:txBody>
                    <a:bodyPr/>
                    <a:lstStyle/>
                    <a:p>
                      <a:r>
                        <a:rPr lang="en-US" sz="2000" dirty="0"/>
                        <a:t>Mobilize energy to neutralize threat</a:t>
                      </a:r>
                    </a:p>
                  </a:txBody>
                  <a:tcPr/>
                </a:tc>
                <a:extLst>
                  <a:ext uri="{0D108BD9-81ED-4DB2-BD59-A6C34878D82A}">
                    <a16:rowId xmlns:a16="http://schemas.microsoft.com/office/drawing/2014/main" val="10002"/>
                  </a:ext>
                </a:extLst>
              </a:tr>
              <a:tr h="441367">
                <a:tc>
                  <a:txBody>
                    <a:bodyPr/>
                    <a:lstStyle/>
                    <a:p>
                      <a:r>
                        <a:rPr lang="en-US" sz="2000" dirty="0"/>
                        <a:t>Sadness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Loss</a:t>
                      </a:r>
                      <a:r>
                        <a:rPr lang="en-US" sz="2000" baseline="0" dirty="0"/>
                        <a:t> of someone or something</a:t>
                      </a:r>
                      <a:endParaRPr lang="en-US" sz="2000" dirty="0"/>
                    </a:p>
                  </a:txBody>
                  <a:tcPr/>
                </a:tc>
                <a:extLst>
                  <a:ext uri="{0D108BD9-81ED-4DB2-BD59-A6C34878D82A}">
                    <a16:rowId xmlns:a16="http://schemas.microsoft.com/office/drawing/2014/main" val="10003"/>
                  </a:ext>
                </a:extLst>
              </a:tr>
              <a:tr h="441367">
                <a:tc>
                  <a:txBody>
                    <a:bodyPr/>
                    <a:lstStyle/>
                    <a:p>
                      <a:r>
                        <a:rPr lang="en-US" sz="2000" dirty="0"/>
                        <a:t>Guilt</a:t>
                      </a:r>
                    </a:p>
                  </a:txBody>
                  <a:tcPr/>
                </a:tc>
                <a:tc>
                  <a:txBody>
                    <a:bodyPr/>
                    <a:lstStyle/>
                    <a:p>
                      <a:r>
                        <a:rPr lang="en-US" sz="2000" dirty="0"/>
                        <a:t>Acting incongruently</a:t>
                      </a:r>
                      <a:r>
                        <a:rPr lang="en-US" sz="2000" baseline="0" dirty="0"/>
                        <a:t> with values</a:t>
                      </a:r>
                      <a:endParaRPr lang="en-US" sz="2000" dirty="0"/>
                    </a:p>
                  </a:txBody>
                  <a:tcPr/>
                </a:tc>
                <a:extLst>
                  <a:ext uri="{0D108BD9-81ED-4DB2-BD59-A6C34878D82A}">
                    <a16:rowId xmlns:a16="http://schemas.microsoft.com/office/drawing/2014/main" val="10004"/>
                  </a:ext>
                </a:extLst>
              </a:tr>
              <a:tr h="441367">
                <a:tc>
                  <a:txBody>
                    <a:bodyPr/>
                    <a:lstStyle/>
                    <a:p>
                      <a:r>
                        <a:rPr lang="en-US" sz="2000" dirty="0"/>
                        <a:t>Shame</a:t>
                      </a:r>
                    </a:p>
                  </a:txBody>
                  <a:tcPr/>
                </a:tc>
                <a:tc>
                  <a:txBody>
                    <a:bodyPr/>
                    <a:lstStyle/>
                    <a:p>
                      <a:r>
                        <a:rPr lang="en-US" sz="2000" dirty="0"/>
                        <a:t>Indicator of social cost and need to repair</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9675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a:t>Cognitive restructuring vs defusion</a:t>
            </a:r>
            <a:endParaRPr lang="en-US" sz="3000" dirty="0"/>
          </a:p>
        </p:txBody>
      </p:sp>
      <p:sp>
        <p:nvSpPr>
          <p:cNvPr id="3" name="Content Placeholder 2"/>
          <p:cNvSpPr>
            <a:spLocks noGrp="1"/>
          </p:cNvSpPr>
          <p:nvPr>
            <p:ph idx="1"/>
          </p:nvPr>
        </p:nvSpPr>
        <p:spPr>
          <a:xfrm>
            <a:off x="685345" y="2096062"/>
            <a:ext cx="7765323" cy="4420851"/>
          </a:xfrm>
        </p:spPr>
        <p:txBody>
          <a:bodyPr>
            <a:normAutofit fontScale="92500"/>
          </a:bodyPr>
          <a:lstStyle/>
          <a:p>
            <a:r>
              <a:rPr lang="en-US" sz="2600" dirty="0"/>
              <a:t>5-day study compared restructuring, </a:t>
            </a:r>
            <a:r>
              <a:rPr lang="en-US" sz="2600" dirty="0" err="1"/>
              <a:t>defusion</a:t>
            </a:r>
            <a:r>
              <a:rPr lang="en-US" sz="2600" dirty="0"/>
              <a:t>, &amp; control strategies to cope with negative thoughts</a:t>
            </a:r>
          </a:p>
          <a:p>
            <a:pPr lvl="1"/>
            <a:r>
              <a:rPr lang="en-US" sz="2400" dirty="0" err="1"/>
              <a:t>Defusion</a:t>
            </a:r>
            <a:r>
              <a:rPr lang="en-US" sz="2400" dirty="0"/>
              <a:t> lowered believability and increased positive affect and willingness to have thoughts </a:t>
            </a:r>
            <a:r>
              <a:rPr lang="en-US" sz="2400" i="1" dirty="0"/>
              <a:t>significantly more than </a:t>
            </a:r>
            <a:r>
              <a:rPr lang="en-US" sz="2400" dirty="0"/>
              <a:t>control and restructuring</a:t>
            </a:r>
          </a:p>
          <a:p>
            <a:pPr lvl="1"/>
            <a:r>
              <a:rPr lang="en-US" sz="2400" dirty="0"/>
              <a:t>Negative thought frequency </a:t>
            </a:r>
            <a:r>
              <a:rPr lang="en-US" sz="2400" i="1" dirty="0"/>
              <a:t>decreased</a:t>
            </a:r>
            <a:r>
              <a:rPr lang="en-US" sz="2400" dirty="0"/>
              <a:t> in </a:t>
            </a:r>
            <a:r>
              <a:rPr lang="en-US" sz="2400" dirty="0" err="1"/>
              <a:t>defusion</a:t>
            </a:r>
            <a:r>
              <a:rPr lang="en-US" sz="2400" dirty="0"/>
              <a:t>, </a:t>
            </a:r>
            <a:r>
              <a:rPr lang="en-US" sz="2400" i="1" dirty="0"/>
              <a:t>maintained</a:t>
            </a:r>
            <a:r>
              <a:rPr lang="en-US" sz="2400" dirty="0"/>
              <a:t> in restructuring, and </a:t>
            </a:r>
            <a:r>
              <a:rPr lang="en-US" sz="2400" i="1" dirty="0"/>
              <a:t>increased</a:t>
            </a:r>
            <a:r>
              <a:rPr lang="en-US" sz="2400" dirty="0"/>
              <a:t> </a:t>
            </a:r>
            <a:r>
              <a:rPr lang="en-US" sz="2400"/>
              <a:t>in control strategies</a:t>
            </a:r>
            <a:endParaRPr lang="en-US" sz="2400" dirty="0"/>
          </a:p>
          <a:p>
            <a:pPr lvl="3"/>
            <a:r>
              <a:rPr lang="en-US" sz="2200" dirty="0"/>
              <a:t>Larsson et al., 2016</a:t>
            </a:r>
          </a:p>
        </p:txBody>
      </p:sp>
    </p:spTree>
    <p:extLst>
      <p:ext uri="{BB962C8B-B14F-4D97-AF65-F5344CB8AC3E}">
        <p14:creationId xmlns:p14="http://schemas.microsoft.com/office/powerpoint/2010/main" val="42642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acceptance</a:t>
            </a:r>
          </a:p>
        </p:txBody>
      </p:sp>
      <p:sp>
        <p:nvSpPr>
          <p:cNvPr id="6" name="Content Placeholder 5"/>
          <p:cNvSpPr>
            <a:spLocks noGrp="1"/>
          </p:cNvSpPr>
          <p:nvPr>
            <p:ph idx="1"/>
          </p:nvPr>
        </p:nvSpPr>
        <p:spPr>
          <a:xfrm>
            <a:off x="685346" y="2096063"/>
            <a:ext cx="7765322" cy="3856501"/>
          </a:xfrm>
        </p:spPr>
        <p:txBody>
          <a:bodyPr>
            <a:normAutofit/>
          </a:bodyPr>
          <a:lstStyle/>
          <a:p>
            <a:r>
              <a:rPr lang="en-US" sz="2800" dirty="0">
                <a:cs typeface="Lucida Sans Unicode" pitchFamily="34" charset="0"/>
              </a:rPr>
              <a:t>Making room for feelings (sensations, emotions, etc.) instead of struggling with, avoiding, or giving them undue attention</a:t>
            </a:r>
            <a:endParaRPr lang="en-US" sz="2800" dirty="0"/>
          </a:p>
          <a:p>
            <a:pPr lvl="1"/>
            <a:endParaRPr lang="en-US" sz="200" dirty="0">
              <a:cs typeface="Lucida Sans Unicode" pitchFamily="34" charset="0"/>
            </a:endParaRPr>
          </a:p>
          <a:p>
            <a:pPr lvl="1"/>
            <a:r>
              <a:rPr lang="en-US" sz="2600" dirty="0">
                <a:cs typeface="Lucida Sans Unicode" pitchFamily="34" charset="0"/>
              </a:rPr>
              <a:t>It’s NOT liking, wanting, or approving</a:t>
            </a:r>
          </a:p>
          <a:p>
            <a:pPr lvl="1"/>
            <a:r>
              <a:rPr lang="en-US" sz="2600" dirty="0">
                <a:cs typeface="Lucida Sans Unicode" pitchFamily="34" charset="0"/>
              </a:rPr>
              <a:t>It’s NOT tolerance or resignation</a:t>
            </a:r>
          </a:p>
          <a:p>
            <a:pPr lvl="1"/>
            <a:r>
              <a:rPr lang="en-US" sz="2600" dirty="0">
                <a:cs typeface="Lucida Sans Unicode" pitchFamily="34" charset="0"/>
              </a:rPr>
              <a:t>It’s </a:t>
            </a:r>
            <a:r>
              <a:rPr lang="en-US" sz="2600" i="1" dirty="0">
                <a:cs typeface="Lucida Sans Unicode" pitchFamily="34" charset="0"/>
              </a:rPr>
              <a:t>willingness</a:t>
            </a:r>
            <a:r>
              <a:rPr lang="en-US" sz="2600" dirty="0">
                <a:cs typeface="Lucida Sans Unicode" pitchFamily="34" charset="0"/>
              </a:rPr>
              <a:t> to experience discomfort in the service of a valued-direction</a:t>
            </a:r>
          </a:p>
        </p:txBody>
      </p:sp>
    </p:spTree>
    <p:extLst>
      <p:ext uri="{BB962C8B-B14F-4D97-AF65-F5344CB8AC3E}">
        <p14:creationId xmlns:p14="http://schemas.microsoft.com/office/powerpoint/2010/main" val="3325625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8EA8-5A9D-43FA-9546-260B6640F855}"/>
              </a:ext>
            </a:extLst>
          </p:cNvPr>
          <p:cNvSpPr>
            <a:spLocks noGrp="1"/>
          </p:cNvSpPr>
          <p:nvPr>
            <p:ph type="title"/>
          </p:nvPr>
        </p:nvSpPr>
        <p:spPr/>
        <p:txBody>
          <a:bodyPr/>
          <a:lstStyle/>
          <a:p>
            <a:r>
              <a:rPr lang="en-US" dirty="0"/>
              <a:t>Tolerance Vs Acceptance</a:t>
            </a:r>
          </a:p>
        </p:txBody>
      </p:sp>
      <p:sp>
        <p:nvSpPr>
          <p:cNvPr id="6" name="Text Placeholder 5">
            <a:extLst>
              <a:ext uri="{FF2B5EF4-FFF2-40B4-BE49-F238E27FC236}">
                <a16:creationId xmlns:a16="http://schemas.microsoft.com/office/drawing/2014/main" id="{5AD4F6B9-72ED-4249-AE83-F55DBDF5D082}"/>
              </a:ext>
            </a:extLst>
          </p:cNvPr>
          <p:cNvSpPr>
            <a:spLocks noGrp="1"/>
          </p:cNvSpPr>
          <p:nvPr>
            <p:ph type="body" idx="1"/>
          </p:nvPr>
        </p:nvSpPr>
        <p:spPr/>
        <p:txBody>
          <a:bodyPr/>
          <a:lstStyle/>
          <a:p>
            <a:r>
              <a:rPr lang="en-US" dirty="0">
                <a:effectLst>
                  <a:outerShdw blurRad="38100" dist="38100" dir="2700000" algn="tl">
                    <a:srgbClr val="000000">
                      <a:alpha val="43137"/>
                    </a:srgbClr>
                  </a:outerShdw>
                </a:effectLst>
              </a:rPr>
              <a:t>Tolerance</a:t>
            </a:r>
          </a:p>
        </p:txBody>
      </p:sp>
      <p:sp>
        <p:nvSpPr>
          <p:cNvPr id="7" name="Content Placeholder 6">
            <a:extLst>
              <a:ext uri="{FF2B5EF4-FFF2-40B4-BE49-F238E27FC236}">
                <a16:creationId xmlns:a16="http://schemas.microsoft.com/office/drawing/2014/main" id="{6439F7CC-FC65-4C89-8DC7-66C3054508F6}"/>
              </a:ext>
            </a:extLst>
          </p:cNvPr>
          <p:cNvSpPr>
            <a:spLocks noGrp="1"/>
          </p:cNvSpPr>
          <p:nvPr>
            <p:ph sz="half" idx="2"/>
          </p:nvPr>
        </p:nvSpPr>
        <p:spPr/>
        <p:txBody>
          <a:bodyPr>
            <a:normAutofit/>
          </a:bodyPr>
          <a:lstStyle/>
          <a:p>
            <a:r>
              <a:rPr lang="en-US" sz="2200" dirty="0"/>
              <a:t>Grudging resignation</a:t>
            </a:r>
          </a:p>
          <a:p>
            <a:r>
              <a:rPr lang="en-US" sz="2200" dirty="0"/>
              <a:t>Tension</a:t>
            </a:r>
          </a:p>
          <a:p>
            <a:r>
              <a:rPr lang="en-US" sz="2200" dirty="0"/>
              <a:t>Distract from…</a:t>
            </a:r>
          </a:p>
          <a:p>
            <a:r>
              <a:rPr lang="en-US" sz="2200" dirty="0"/>
              <a:t>Entrapment</a:t>
            </a:r>
          </a:p>
          <a:p>
            <a:r>
              <a:rPr lang="en-US" sz="2200" dirty="0"/>
              <a:t>Fate cannot be changed</a:t>
            </a:r>
          </a:p>
        </p:txBody>
      </p:sp>
      <p:sp>
        <p:nvSpPr>
          <p:cNvPr id="8" name="Text Placeholder 7">
            <a:extLst>
              <a:ext uri="{FF2B5EF4-FFF2-40B4-BE49-F238E27FC236}">
                <a16:creationId xmlns:a16="http://schemas.microsoft.com/office/drawing/2014/main" id="{7513CD7C-AB9B-4038-B119-9918EA9C4F23}"/>
              </a:ext>
            </a:extLst>
          </p:cNvPr>
          <p:cNvSpPr>
            <a:spLocks noGrp="1"/>
          </p:cNvSpPr>
          <p:nvPr>
            <p:ph type="body" sz="quarter" idx="3"/>
          </p:nvPr>
        </p:nvSpPr>
        <p:spPr/>
        <p:txBody>
          <a:bodyPr/>
          <a:lstStyle/>
          <a:p>
            <a:r>
              <a:rPr lang="en-US" dirty="0">
                <a:effectLst>
                  <a:outerShdw blurRad="38100" dist="38100" dir="2700000" algn="tl">
                    <a:srgbClr val="000000">
                      <a:alpha val="43137"/>
                    </a:srgbClr>
                  </a:outerShdw>
                </a:effectLst>
              </a:rPr>
              <a:t>Acceptance</a:t>
            </a:r>
          </a:p>
        </p:txBody>
      </p:sp>
      <p:sp>
        <p:nvSpPr>
          <p:cNvPr id="9" name="Content Placeholder 8">
            <a:extLst>
              <a:ext uri="{FF2B5EF4-FFF2-40B4-BE49-F238E27FC236}">
                <a16:creationId xmlns:a16="http://schemas.microsoft.com/office/drawing/2014/main" id="{F58E76D5-F413-4567-BED0-ADD695263430}"/>
              </a:ext>
            </a:extLst>
          </p:cNvPr>
          <p:cNvSpPr>
            <a:spLocks noGrp="1"/>
          </p:cNvSpPr>
          <p:nvPr>
            <p:ph sz="quarter" idx="4"/>
          </p:nvPr>
        </p:nvSpPr>
        <p:spPr/>
        <p:txBody>
          <a:bodyPr>
            <a:normAutofit/>
          </a:bodyPr>
          <a:lstStyle/>
          <a:p>
            <a:r>
              <a:rPr lang="en-US" sz="2200" dirty="0"/>
              <a:t>Open willingness</a:t>
            </a:r>
          </a:p>
          <a:p>
            <a:r>
              <a:rPr lang="en-US" sz="2200" dirty="0"/>
              <a:t>Softening</a:t>
            </a:r>
          </a:p>
          <a:p>
            <a:r>
              <a:rPr lang="en-US" sz="2200" dirty="0"/>
              <a:t>Lean into…</a:t>
            </a:r>
          </a:p>
          <a:p>
            <a:r>
              <a:rPr lang="en-US" sz="2200" dirty="0"/>
              <a:t>Freedom</a:t>
            </a:r>
          </a:p>
          <a:p>
            <a:r>
              <a:rPr lang="en-US" sz="2200" dirty="0"/>
              <a:t>Fate is created</a:t>
            </a:r>
          </a:p>
        </p:txBody>
      </p:sp>
    </p:spTree>
    <p:extLst>
      <p:ext uri="{BB962C8B-B14F-4D97-AF65-F5344CB8AC3E}">
        <p14:creationId xmlns:p14="http://schemas.microsoft.com/office/powerpoint/2010/main" val="41760424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Mindful Acceptance</a:t>
            </a:r>
          </a:p>
        </p:txBody>
      </p:sp>
      <p:sp>
        <p:nvSpPr>
          <p:cNvPr id="6" name="Content Placeholder 5"/>
          <p:cNvSpPr>
            <a:spLocks noGrp="1"/>
          </p:cNvSpPr>
          <p:nvPr>
            <p:ph idx="1"/>
          </p:nvPr>
        </p:nvSpPr>
        <p:spPr>
          <a:xfrm>
            <a:off x="685345" y="2096064"/>
            <a:ext cx="7765321" cy="3802712"/>
          </a:xfrm>
        </p:spPr>
        <p:txBody>
          <a:bodyPr>
            <a:normAutofit/>
          </a:bodyPr>
          <a:lstStyle/>
          <a:p>
            <a:pPr marL="514350" indent="-514350">
              <a:buFont typeface="+mj-lt"/>
              <a:buAutoNum type="arabicPeriod"/>
            </a:pPr>
            <a:r>
              <a:rPr lang="en-US" sz="2800" b="1" dirty="0"/>
              <a:t>Observe</a:t>
            </a:r>
            <a:r>
              <a:rPr lang="en-US" sz="2800" dirty="0"/>
              <a:t> - scan body for feelings (emotions, sensations, urges, etc.) with a sense of open curiosity</a:t>
            </a:r>
          </a:p>
          <a:p>
            <a:pPr marL="514350" indent="-514350">
              <a:buFont typeface="+mj-lt"/>
              <a:buAutoNum type="arabicPeriod"/>
            </a:pPr>
            <a:r>
              <a:rPr lang="en-US" sz="2800" b="1" dirty="0"/>
              <a:t>Describe</a:t>
            </a:r>
            <a:r>
              <a:rPr lang="en-US" sz="2800" dirty="0"/>
              <a:t> (physicalize) – note the size, shape, texture, location, temperature</a:t>
            </a:r>
          </a:p>
          <a:p>
            <a:pPr marL="514350" indent="-514350">
              <a:buFont typeface="+mj-lt"/>
              <a:buAutoNum type="arabicPeriod"/>
            </a:pPr>
            <a:r>
              <a:rPr lang="en-US" sz="2800" b="1" dirty="0"/>
              <a:t>Allow</a:t>
            </a:r>
            <a:r>
              <a:rPr lang="en-US" sz="2800" dirty="0"/>
              <a:t> it to be as it is without a struggle</a:t>
            </a:r>
          </a:p>
        </p:txBody>
      </p:sp>
    </p:spTree>
    <p:extLst>
      <p:ext uri="{BB962C8B-B14F-4D97-AF65-F5344CB8AC3E}">
        <p14:creationId xmlns:p14="http://schemas.microsoft.com/office/powerpoint/2010/main" val="2490285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Expansion</a:t>
            </a:r>
          </a:p>
        </p:txBody>
      </p:sp>
      <p:sp>
        <p:nvSpPr>
          <p:cNvPr id="6" name="Content Placeholder 5"/>
          <p:cNvSpPr>
            <a:spLocks noGrp="1"/>
          </p:cNvSpPr>
          <p:nvPr>
            <p:ph idx="1"/>
          </p:nvPr>
        </p:nvSpPr>
        <p:spPr>
          <a:xfrm>
            <a:off x="685346" y="2096064"/>
            <a:ext cx="7885448" cy="3990972"/>
          </a:xfrm>
        </p:spPr>
        <p:txBody>
          <a:bodyPr>
            <a:normAutofit lnSpcReduction="10000"/>
          </a:bodyPr>
          <a:lstStyle/>
          <a:p>
            <a:pPr marL="457200" indent="-457200">
              <a:lnSpc>
                <a:spcPct val="150000"/>
              </a:lnSpc>
              <a:buFont typeface="+mj-lt"/>
              <a:buAutoNum type="arabicPeriod"/>
            </a:pPr>
            <a:r>
              <a:rPr lang="en-US" sz="2800" b="1" dirty="0"/>
              <a:t>Notice </a:t>
            </a:r>
            <a:r>
              <a:rPr lang="en-US" sz="2800" dirty="0"/>
              <a:t>– pause and notice feeling(s)</a:t>
            </a:r>
          </a:p>
          <a:p>
            <a:pPr marL="457200" indent="-457200">
              <a:lnSpc>
                <a:spcPct val="150000"/>
              </a:lnSpc>
              <a:buFont typeface="+mj-lt"/>
              <a:buAutoNum type="arabicPeriod"/>
            </a:pPr>
            <a:r>
              <a:rPr lang="en-US" sz="2800" b="1" dirty="0"/>
              <a:t>Name </a:t>
            </a:r>
            <a:r>
              <a:rPr lang="en-US" sz="2800" dirty="0"/>
              <a:t>the feeling (“there’s anxiety”)</a:t>
            </a:r>
          </a:p>
          <a:p>
            <a:pPr marL="457200" indent="-457200">
              <a:lnSpc>
                <a:spcPct val="150000"/>
              </a:lnSpc>
              <a:buFont typeface="+mj-lt"/>
              <a:buAutoNum type="arabicPeriod"/>
            </a:pPr>
            <a:r>
              <a:rPr lang="en-US" sz="2800" b="1" dirty="0"/>
              <a:t>Expand </a:t>
            </a:r>
            <a:r>
              <a:rPr lang="en-US" sz="2800" dirty="0"/>
              <a:t>– breathe into and around the feeling, making room (space) within you; broaden awareness to include body and what you see, hear, touch, taste, &amp; smell</a:t>
            </a:r>
          </a:p>
        </p:txBody>
      </p:sp>
    </p:spTree>
    <p:extLst>
      <p:ext uri="{BB962C8B-B14F-4D97-AF65-F5344CB8AC3E}">
        <p14:creationId xmlns:p14="http://schemas.microsoft.com/office/powerpoint/2010/main" val="18770777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Acceptance:</a:t>
            </a:r>
            <a:br>
              <a:rPr lang="en-US" dirty="0"/>
            </a:br>
            <a:r>
              <a:rPr lang="en-US" sz="3000" dirty="0"/>
              <a:t>clinical applications</a:t>
            </a:r>
          </a:p>
        </p:txBody>
      </p:sp>
      <p:sp>
        <p:nvSpPr>
          <p:cNvPr id="3" name="Content Placeholder 2"/>
          <p:cNvSpPr>
            <a:spLocks noGrp="1"/>
          </p:cNvSpPr>
          <p:nvPr>
            <p:ph idx="1"/>
          </p:nvPr>
        </p:nvSpPr>
        <p:spPr>
          <a:xfrm>
            <a:off x="685346" y="2096064"/>
            <a:ext cx="7765322" cy="4016502"/>
          </a:xfrm>
        </p:spPr>
        <p:txBody>
          <a:bodyPr>
            <a:normAutofit/>
          </a:bodyPr>
          <a:lstStyle/>
          <a:p>
            <a:r>
              <a:rPr lang="en-US" sz="2800" dirty="0"/>
              <a:t>When experiential avoidance in vivo or in session is costly, harmful, or excessive</a:t>
            </a:r>
          </a:p>
          <a:p>
            <a:pPr lvl="1"/>
            <a:r>
              <a:rPr lang="en-US" sz="2600" dirty="0"/>
              <a:t>When it interferes with valued living</a:t>
            </a:r>
          </a:p>
          <a:p>
            <a:r>
              <a:rPr lang="en-US" sz="2800" dirty="0"/>
              <a:t>When difficult feelings show up in response to value construction/mapping</a:t>
            </a:r>
          </a:p>
          <a:p>
            <a:pPr lvl="1"/>
            <a:r>
              <a:rPr lang="en-US" sz="2600" dirty="0"/>
              <a:t>Pain and values: two sides of same coin</a:t>
            </a:r>
          </a:p>
        </p:txBody>
      </p:sp>
    </p:spTree>
    <p:extLst>
      <p:ext uri="{BB962C8B-B14F-4D97-AF65-F5344CB8AC3E}">
        <p14:creationId xmlns:p14="http://schemas.microsoft.com/office/powerpoint/2010/main" val="4217571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meaningful life:</a:t>
            </a:r>
            <a:br>
              <a:rPr lang="en-US" dirty="0"/>
            </a:br>
            <a:r>
              <a:rPr lang="en-US" sz="3000" dirty="0"/>
              <a:t>RFT/ACT perspective</a:t>
            </a:r>
            <a:endParaRPr lang="en-US" dirty="0"/>
          </a:p>
        </p:txBody>
      </p:sp>
      <p:sp>
        <p:nvSpPr>
          <p:cNvPr id="3" name="Content Placeholder 2"/>
          <p:cNvSpPr>
            <a:spLocks noGrp="1"/>
          </p:cNvSpPr>
          <p:nvPr>
            <p:ph idx="1"/>
          </p:nvPr>
        </p:nvSpPr>
        <p:spPr>
          <a:xfrm>
            <a:off x="685346" y="2096064"/>
            <a:ext cx="7765321" cy="4116050"/>
          </a:xfrm>
        </p:spPr>
        <p:txBody>
          <a:bodyPr>
            <a:normAutofit fontScale="92500" lnSpcReduction="10000"/>
          </a:bodyPr>
          <a:lstStyle/>
          <a:p>
            <a:pPr>
              <a:lnSpc>
                <a:spcPct val="150000"/>
              </a:lnSpc>
            </a:pPr>
            <a:r>
              <a:rPr lang="en-US" sz="2800" dirty="0"/>
              <a:t>A meaningful life requires reinforcement that is </a:t>
            </a:r>
            <a:r>
              <a:rPr lang="en-US" sz="2800" b="1" dirty="0"/>
              <a:t>overarching</a:t>
            </a:r>
            <a:r>
              <a:rPr lang="en-US" sz="2800" dirty="0"/>
              <a:t>, </a:t>
            </a:r>
            <a:r>
              <a:rPr lang="en-US" sz="2800" b="1" dirty="0"/>
              <a:t>intrinsic</a:t>
            </a:r>
            <a:r>
              <a:rPr lang="en-US" sz="2800" dirty="0"/>
              <a:t>, and </a:t>
            </a:r>
            <a:r>
              <a:rPr lang="en-US" sz="2800" b="1" dirty="0"/>
              <a:t>positive</a:t>
            </a:r>
          </a:p>
          <a:p>
            <a:pPr lvl="1">
              <a:lnSpc>
                <a:spcPct val="150000"/>
              </a:lnSpc>
            </a:pPr>
            <a:r>
              <a:rPr lang="en-US" sz="2600" b="1" dirty="0"/>
              <a:t>Overarching:</a:t>
            </a:r>
            <a:r>
              <a:rPr lang="en-US" sz="2600" dirty="0"/>
              <a:t> hierarchical and inexhaustible source of life satisfaction for subsumed goals</a:t>
            </a:r>
          </a:p>
          <a:p>
            <a:pPr lvl="1">
              <a:lnSpc>
                <a:spcPct val="150000"/>
              </a:lnSpc>
            </a:pPr>
            <a:r>
              <a:rPr lang="en-US" sz="2600" b="1" dirty="0"/>
              <a:t>Intrinsic:</a:t>
            </a:r>
            <a:r>
              <a:rPr lang="en-US" sz="2600" dirty="0"/>
              <a:t> within one’s control – not dependent upon external outcomes</a:t>
            </a:r>
          </a:p>
          <a:p>
            <a:pPr lvl="1">
              <a:lnSpc>
                <a:spcPct val="150000"/>
              </a:lnSpc>
            </a:pPr>
            <a:r>
              <a:rPr lang="en-US" sz="2600" b="1" dirty="0"/>
              <a:t>Positive:</a:t>
            </a:r>
            <a:r>
              <a:rPr lang="en-US" sz="2600" dirty="0"/>
              <a:t> something is added, not taken away</a:t>
            </a:r>
          </a:p>
        </p:txBody>
      </p:sp>
    </p:spTree>
    <p:extLst>
      <p:ext uri="{BB962C8B-B14F-4D97-AF65-F5344CB8AC3E}">
        <p14:creationId xmlns:p14="http://schemas.microsoft.com/office/powerpoint/2010/main" val="41504096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Values</a:t>
            </a:r>
          </a:p>
        </p:txBody>
      </p:sp>
      <p:sp>
        <p:nvSpPr>
          <p:cNvPr id="3" name="Content Placeholder 2"/>
          <p:cNvSpPr>
            <a:spLocks noGrp="1"/>
          </p:cNvSpPr>
          <p:nvPr>
            <p:ph idx="1"/>
          </p:nvPr>
        </p:nvSpPr>
        <p:spPr>
          <a:xfrm>
            <a:off x="685346" y="1935922"/>
            <a:ext cx="7894774" cy="4276192"/>
          </a:xfrm>
        </p:spPr>
        <p:txBody>
          <a:bodyPr>
            <a:normAutofit/>
          </a:bodyPr>
          <a:lstStyle/>
          <a:p>
            <a:pPr>
              <a:lnSpc>
                <a:spcPct val="150000"/>
              </a:lnSpc>
            </a:pPr>
            <a:r>
              <a:rPr lang="en-US" sz="2800" dirty="0"/>
              <a:t>Overarching, intrinsic, and positive reinforcement can be found in </a:t>
            </a:r>
            <a:r>
              <a:rPr lang="en-US" sz="2800" b="1" dirty="0"/>
              <a:t>values</a:t>
            </a:r>
          </a:p>
          <a:p>
            <a:pPr lvl="1">
              <a:lnSpc>
                <a:spcPct val="150000"/>
              </a:lnSpc>
            </a:pPr>
            <a:r>
              <a:rPr lang="en-US" sz="2600" dirty="0"/>
              <a:t>Verbally-constructed, freely-chosen, dynamic </a:t>
            </a:r>
            <a:r>
              <a:rPr lang="en-US" sz="2600" i="1" dirty="0"/>
              <a:t>qualities of action</a:t>
            </a:r>
          </a:p>
          <a:p>
            <a:pPr lvl="1">
              <a:lnSpc>
                <a:spcPct val="150000"/>
              </a:lnSpc>
            </a:pPr>
            <a:r>
              <a:rPr lang="en-US" sz="2600" dirty="0"/>
              <a:t>Ways of being, behaving, and relating to ourselves, others, and within the world</a:t>
            </a:r>
          </a:p>
        </p:txBody>
      </p:sp>
    </p:spTree>
    <p:extLst>
      <p:ext uri="{BB962C8B-B14F-4D97-AF65-F5344CB8AC3E}">
        <p14:creationId xmlns:p14="http://schemas.microsoft.com/office/powerpoint/2010/main" val="38055429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Values vs goals</a:t>
            </a:r>
          </a:p>
        </p:txBody>
      </p:sp>
      <p:graphicFrame>
        <p:nvGraphicFramePr>
          <p:cNvPr id="10" name="Table 9"/>
          <p:cNvGraphicFramePr>
            <a:graphicFrameLocks noGrp="1"/>
          </p:cNvGraphicFramePr>
          <p:nvPr>
            <p:extLst>
              <p:ext uri="{D42A27DB-BD31-4B8C-83A1-F6EECF244321}">
                <p14:modId xmlns:p14="http://schemas.microsoft.com/office/powerpoint/2010/main" val="1638096515"/>
              </p:ext>
            </p:extLst>
          </p:nvPr>
        </p:nvGraphicFramePr>
        <p:xfrm>
          <a:off x="1053708" y="2400299"/>
          <a:ext cx="7028597" cy="3352800"/>
        </p:xfrm>
        <a:graphic>
          <a:graphicData uri="http://schemas.openxmlformats.org/drawingml/2006/table">
            <a:tbl>
              <a:tblPr firstRow="1" bandRow="1">
                <a:tableStyleId>{85BE263C-DBD7-4A20-BB59-AAB30ACAA65A}</a:tableStyleId>
              </a:tblPr>
              <a:tblGrid>
                <a:gridCol w="3519320">
                  <a:extLst>
                    <a:ext uri="{9D8B030D-6E8A-4147-A177-3AD203B41FA5}">
                      <a16:colId xmlns:a16="http://schemas.microsoft.com/office/drawing/2014/main" val="20000"/>
                    </a:ext>
                  </a:extLst>
                </a:gridCol>
                <a:gridCol w="3509277">
                  <a:extLst>
                    <a:ext uri="{9D8B030D-6E8A-4147-A177-3AD203B41FA5}">
                      <a16:colId xmlns:a16="http://schemas.microsoft.com/office/drawing/2014/main" val="20001"/>
                    </a:ext>
                  </a:extLst>
                </a:gridCol>
              </a:tblGrid>
              <a:tr h="370840">
                <a:tc>
                  <a:txBody>
                    <a:bodyPr/>
                    <a:lstStyle/>
                    <a:p>
                      <a:r>
                        <a:rPr lang="en-US" sz="2400" dirty="0"/>
                        <a:t>Values</a:t>
                      </a:r>
                    </a:p>
                  </a:txBody>
                  <a:tcPr/>
                </a:tc>
                <a:tc>
                  <a:txBody>
                    <a:bodyPr/>
                    <a:lstStyle/>
                    <a:p>
                      <a:r>
                        <a:rPr lang="en-US" sz="2400" dirty="0"/>
                        <a:t>Goals</a:t>
                      </a:r>
                    </a:p>
                  </a:txBody>
                  <a:tcPr/>
                </a:tc>
                <a:extLst>
                  <a:ext uri="{0D108BD9-81ED-4DB2-BD59-A6C34878D82A}">
                    <a16:rowId xmlns:a16="http://schemas.microsoft.com/office/drawing/2014/main" val="10000"/>
                  </a:ext>
                </a:extLst>
              </a:tr>
              <a:tr h="370840">
                <a:tc>
                  <a:txBody>
                    <a:bodyPr/>
                    <a:lstStyle/>
                    <a:p>
                      <a:r>
                        <a:rPr lang="en-US" sz="2200" dirty="0"/>
                        <a:t>Direction</a:t>
                      </a:r>
                      <a:endParaRPr lang="en-US" sz="2200" b="1" dirty="0"/>
                    </a:p>
                  </a:txBody>
                  <a:tcPr/>
                </a:tc>
                <a:tc>
                  <a:txBody>
                    <a:bodyPr/>
                    <a:lstStyle/>
                    <a:p>
                      <a:r>
                        <a:rPr lang="en-US" sz="2200" dirty="0"/>
                        <a:t>Stops along the way</a:t>
                      </a:r>
                      <a:endParaRPr lang="en-US" sz="2200" b="1" dirty="0"/>
                    </a:p>
                  </a:txBody>
                  <a:tcPr/>
                </a:tc>
                <a:extLst>
                  <a:ext uri="{0D108BD9-81ED-4DB2-BD59-A6C34878D82A}">
                    <a16:rowId xmlns:a16="http://schemas.microsoft.com/office/drawing/2014/main" val="10001"/>
                  </a:ext>
                </a:extLst>
              </a:tr>
              <a:tr h="370840">
                <a:tc>
                  <a:txBody>
                    <a:bodyPr/>
                    <a:lstStyle/>
                    <a:p>
                      <a:r>
                        <a:rPr lang="en-US" sz="2200" dirty="0"/>
                        <a:t>Like</a:t>
                      </a:r>
                      <a:r>
                        <a:rPr lang="en-US" sz="2200" baseline="0" dirty="0"/>
                        <a:t> heading West</a:t>
                      </a:r>
                      <a:endParaRPr lang="en-US" sz="2200" dirty="0"/>
                    </a:p>
                  </a:txBody>
                  <a:tcPr/>
                </a:tc>
                <a:tc>
                  <a:txBody>
                    <a:bodyPr/>
                    <a:lstStyle/>
                    <a:p>
                      <a:r>
                        <a:rPr lang="en-US" sz="2200" dirty="0"/>
                        <a:t>Visiting</a:t>
                      </a:r>
                      <a:r>
                        <a:rPr lang="en-US" sz="2200" baseline="0" dirty="0"/>
                        <a:t> X, Y, &amp; Z</a:t>
                      </a:r>
                      <a:endParaRPr lang="en-US" sz="2200" dirty="0"/>
                    </a:p>
                  </a:txBody>
                  <a:tcPr/>
                </a:tc>
                <a:extLst>
                  <a:ext uri="{0D108BD9-81ED-4DB2-BD59-A6C34878D82A}">
                    <a16:rowId xmlns:a16="http://schemas.microsoft.com/office/drawing/2014/main" val="10002"/>
                  </a:ext>
                </a:extLst>
              </a:tr>
              <a:tr h="370840">
                <a:tc>
                  <a:txBody>
                    <a:bodyPr/>
                    <a:lstStyle/>
                    <a:p>
                      <a:r>
                        <a:rPr lang="en-US" sz="2200" dirty="0"/>
                        <a:t>Ongoing</a:t>
                      </a:r>
                      <a:r>
                        <a:rPr lang="en-US" sz="2200" baseline="0" dirty="0"/>
                        <a:t> action</a:t>
                      </a:r>
                      <a:endParaRPr lang="en-US" sz="2200" b="1" dirty="0"/>
                    </a:p>
                  </a:txBody>
                  <a:tcPr/>
                </a:tc>
                <a:tc>
                  <a:txBody>
                    <a:bodyPr/>
                    <a:lstStyle/>
                    <a:p>
                      <a:r>
                        <a:rPr lang="en-US" sz="2200" dirty="0"/>
                        <a:t>Static</a:t>
                      </a:r>
                      <a:r>
                        <a:rPr lang="en-US" sz="2200" baseline="0" dirty="0"/>
                        <a:t> event</a:t>
                      </a:r>
                      <a:endParaRPr lang="en-US" sz="2200" b="1" dirty="0"/>
                    </a:p>
                  </a:txBody>
                  <a:tcPr/>
                </a:tc>
                <a:extLst>
                  <a:ext uri="{0D108BD9-81ED-4DB2-BD59-A6C34878D82A}">
                    <a16:rowId xmlns:a16="http://schemas.microsoft.com/office/drawing/2014/main" val="10003"/>
                  </a:ext>
                </a:extLst>
              </a:tr>
              <a:tr h="370840">
                <a:tc>
                  <a:txBody>
                    <a:bodyPr/>
                    <a:lstStyle/>
                    <a:p>
                      <a:r>
                        <a:rPr lang="en-US" sz="2200" dirty="0"/>
                        <a:t>E.g. loving,</a:t>
                      </a:r>
                      <a:r>
                        <a:rPr lang="en-US" sz="2200" baseline="0" dirty="0"/>
                        <a:t> caring</a:t>
                      </a:r>
                      <a:endParaRPr lang="en-US" sz="2200" dirty="0"/>
                    </a:p>
                  </a:txBody>
                  <a:tcPr/>
                </a:tc>
                <a:tc>
                  <a:txBody>
                    <a:bodyPr/>
                    <a:lstStyle/>
                    <a:p>
                      <a:r>
                        <a:rPr lang="en-US" sz="2200" dirty="0"/>
                        <a:t>Hug</a:t>
                      </a:r>
                      <a:r>
                        <a:rPr lang="en-US" sz="2200" baseline="0" dirty="0"/>
                        <a:t> family member</a:t>
                      </a:r>
                      <a:endParaRPr lang="en-US" sz="2200" dirty="0"/>
                    </a:p>
                  </a:txBody>
                  <a:tcPr/>
                </a:tc>
                <a:extLst>
                  <a:ext uri="{0D108BD9-81ED-4DB2-BD59-A6C34878D82A}">
                    <a16:rowId xmlns:a16="http://schemas.microsoft.com/office/drawing/2014/main" val="10004"/>
                  </a:ext>
                </a:extLst>
              </a:tr>
              <a:tr h="370840">
                <a:tc>
                  <a:txBody>
                    <a:bodyPr/>
                    <a:lstStyle/>
                    <a:p>
                      <a:r>
                        <a:rPr lang="en-US" sz="2200" dirty="0"/>
                        <a:t>Accessible</a:t>
                      </a:r>
                      <a:r>
                        <a:rPr lang="en-US" sz="2200" baseline="0" dirty="0"/>
                        <a:t> in moment</a:t>
                      </a:r>
                      <a:endParaRPr lang="en-US" sz="2200" b="1" dirty="0"/>
                    </a:p>
                  </a:txBody>
                  <a:tcPr/>
                </a:tc>
                <a:tc>
                  <a:txBody>
                    <a:bodyPr/>
                    <a:lstStyle/>
                    <a:p>
                      <a:r>
                        <a:rPr lang="en-US" sz="2200" dirty="0"/>
                        <a:t>Achievable</a:t>
                      </a:r>
                      <a:r>
                        <a:rPr lang="en-US" sz="2200" baseline="0" dirty="0"/>
                        <a:t> in future</a:t>
                      </a:r>
                      <a:endParaRPr lang="en-US" sz="2200" b="1" dirty="0"/>
                    </a:p>
                  </a:txBody>
                  <a:tcPr/>
                </a:tc>
                <a:extLst>
                  <a:ext uri="{0D108BD9-81ED-4DB2-BD59-A6C34878D82A}">
                    <a16:rowId xmlns:a16="http://schemas.microsoft.com/office/drawing/2014/main" val="10005"/>
                  </a:ext>
                </a:extLst>
              </a:tr>
              <a:tr h="370840">
                <a:tc>
                  <a:txBody>
                    <a:bodyPr/>
                    <a:lstStyle/>
                    <a:p>
                      <a:r>
                        <a:rPr lang="en-US" sz="2200" dirty="0"/>
                        <a:t>How</a:t>
                      </a:r>
                      <a:r>
                        <a:rPr lang="en-US" sz="2200" baseline="0" dirty="0"/>
                        <a:t> can I act on value here and now?</a:t>
                      </a:r>
                      <a:endParaRPr lang="en-US" sz="2200" dirty="0"/>
                    </a:p>
                  </a:txBody>
                  <a:tcPr/>
                </a:tc>
                <a:tc>
                  <a:txBody>
                    <a:bodyPr/>
                    <a:lstStyle/>
                    <a:p>
                      <a:r>
                        <a:rPr lang="en-US" sz="2200" dirty="0"/>
                        <a:t>What</a:t>
                      </a:r>
                      <a:r>
                        <a:rPr lang="en-US" sz="2200" baseline="0" dirty="0"/>
                        <a:t> will I do there and then?</a:t>
                      </a:r>
                      <a:endParaRPr lang="en-US" sz="2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22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Exploration</a:t>
            </a:r>
          </a:p>
        </p:txBody>
      </p:sp>
      <p:sp>
        <p:nvSpPr>
          <p:cNvPr id="3" name="Content Placeholder 2"/>
          <p:cNvSpPr>
            <a:spLocks noGrp="1"/>
          </p:cNvSpPr>
          <p:nvPr>
            <p:ph idx="1"/>
          </p:nvPr>
        </p:nvSpPr>
        <p:spPr>
          <a:xfrm>
            <a:off x="685346" y="1935922"/>
            <a:ext cx="7765322" cy="4402533"/>
          </a:xfrm>
        </p:spPr>
        <p:txBody>
          <a:bodyPr>
            <a:normAutofit/>
          </a:bodyPr>
          <a:lstStyle/>
          <a:p>
            <a:r>
              <a:rPr lang="en-US" sz="2600" dirty="0"/>
              <a:t>Card or online sorting</a:t>
            </a:r>
          </a:p>
          <a:p>
            <a:r>
              <a:rPr lang="en-US" sz="2600" dirty="0"/>
              <a:t>Reference list</a:t>
            </a:r>
          </a:p>
          <a:p>
            <a:r>
              <a:rPr lang="en-US" sz="2600" dirty="0"/>
              <a:t>80</a:t>
            </a:r>
            <a:r>
              <a:rPr lang="en-US" sz="2600" baseline="30000" dirty="0"/>
              <a:t>th</a:t>
            </a:r>
            <a:r>
              <a:rPr lang="en-US" sz="2600" dirty="0"/>
              <a:t> birthday/retirement party question</a:t>
            </a:r>
          </a:p>
          <a:p>
            <a:r>
              <a:rPr lang="en-US" sz="2600" dirty="0"/>
              <a:t>Obituary/tombstone/funeral question</a:t>
            </a:r>
          </a:p>
          <a:p>
            <a:r>
              <a:rPr lang="en-US" sz="2600" dirty="0"/>
              <a:t>Magic Wand (Miracle) question</a:t>
            </a:r>
          </a:p>
          <a:p>
            <a:r>
              <a:rPr lang="en-US" sz="2600" dirty="0"/>
              <a:t>Sweet Spot exercise</a:t>
            </a:r>
          </a:p>
          <a:p>
            <a:r>
              <a:rPr lang="en-US" sz="2600" dirty="0"/>
              <a:t>Listen for in-session values language</a:t>
            </a:r>
          </a:p>
        </p:txBody>
      </p:sp>
    </p:spTree>
    <p:extLst>
      <p:ext uri="{BB962C8B-B14F-4D97-AF65-F5344CB8AC3E}">
        <p14:creationId xmlns:p14="http://schemas.microsoft.com/office/powerpoint/2010/main" val="302426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Sans" panose="020B0602030504020204" pitchFamily="34" charset="0"/>
              </a:rPr>
              <a:t>Goal of fc</a:t>
            </a:r>
          </a:p>
        </p:txBody>
      </p:sp>
      <p:sp>
        <p:nvSpPr>
          <p:cNvPr id="3" name="Content Placeholder 2"/>
          <p:cNvSpPr>
            <a:spLocks noGrp="1"/>
          </p:cNvSpPr>
          <p:nvPr>
            <p:ph idx="1"/>
          </p:nvPr>
        </p:nvSpPr>
        <p:spPr>
          <a:xfrm>
            <a:off x="685346" y="2096063"/>
            <a:ext cx="7862306" cy="3936989"/>
          </a:xfrm>
        </p:spPr>
        <p:txBody>
          <a:bodyPr>
            <a:normAutofit fontScale="92500"/>
          </a:bodyPr>
          <a:lstStyle/>
          <a:p>
            <a:r>
              <a:rPr lang="en-US" sz="2800" dirty="0">
                <a:latin typeface="Lucida Sans" panose="020B0602030504020204" pitchFamily="34" charset="0"/>
              </a:rPr>
              <a:t>To predict and influence behavior with precision, scope, and depth</a:t>
            </a:r>
          </a:p>
          <a:p>
            <a:pPr lvl="1"/>
            <a:r>
              <a:rPr lang="en-US" sz="2600" dirty="0">
                <a:latin typeface="Lucida Sans" panose="020B0602030504020204" pitchFamily="34" charset="0"/>
              </a:rPr>
              <a:t>Precision - specifically targeted processes</a:t>
            </a:r>
          </a:p>
          <a:p>
            <a:pPr lvl="1"/>
            <a:r>
              <a:rPr lang="en-US" sz="2600" dirty="0">
                <a:latin typeface="Lucida Sans" panose="020B0602030504020204" pitchFamily="34" charset="0"/>
              </a:rPr>
              <a:t>Scope – widely applicable</a:t>
            </a:r>
          </a:p>
          <a:p>
            <a:pPr lvl="1"/>
            <a:r>
              <a:rPr lang="en-US" sz="2600" dirty="0">
                <a:latin typeface="Lucida Sans" panose="020B0602030504020204" pitchFamily="34" charset="0"/>
              </a:rPr>
              <a:t>Depth – coherent with other levels of scientific analyses (e.g. biological, cultural, evolutionary)</a:t>
            </a:r>
          </a:p>
          <a:p>
            <a:r>
              <a:rPr lang="en-US" sz="2800" dirty="0">
                <a:latin typeface="Lucida Sans" panose="020B0602030504020204" pitchFamily="34" charset="0"/>
              </a:rPr>
              <a:t>In ACT, goal is to enable mindful-valued living</a:t>
            </a:r>
          </a:p>
        </p:txBody>
      </p:sp>
    </p:spTree>
    <p:extLst>
      <p:ext uri="{BB962C8B-B14F-4D97-AF65-F5344CB8AC3E}">
        <p14:creationId xmlns:p14="http://schemas.microsoft.com/office/powerpoint/2010/main" val="28507583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F2B4-7930-4854-B028-0FA9B9D7952E}"/>
              </a:ext>
            </a:extLst>
          </p:cNvPr>
          <p:cNvSpPr>
            <a:spLocks noGrp="1"/>
          </p:cNvSpPr>
          <p:nvPr>
            <p:ph type="title"/>
          </p:nvPr>
        </p:nvSpPr>
        <p:spPr/>
        <p:txBody>
          <a:bodyPr/>
          <a:lstStyle/>
          <a:p>
            <a:r>
              <a:rPr lang="en-US" dirty="0"/>
              <a:t>Values Construction</a:t>
            </a:r>
          </a:p>
        </p:txBody>
      </p:sp>
      <p:pic>
        <p:nvPicPr>
          <p:cNvPr id="1028" name="Picture 4" descr="Image result for house construction">
            <a:extLst>
              <a:ext uri="{FF2B5EF4-FFF2-40B4-BE49-F238E27FC236}">
                <a16:creationId xmlns:a16="http://schemas.microsoft.com/office/drawing/2014/main" id="{14F8AE77-5FAE-41A9-AAFA-0A0756C13FE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2169" y="1952255"/>
            <a:ext cx="4927600" cy="3695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D9E7B1E-EDF0-474A-9453-F7FC7FFB9312}"/>
              </a:ext>
            </a:extLst>
          </p:cNvPr>
          <p:cNvSpPr txBox="1"/>
          <p:nvPr/>
        </p:nvSpPr>
        <p:spPr>
          <a:xfrm>
            <a:off x="2566138" y="4437282"/>
            <a:ext cx="1055097"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Respect</a:t>
            </a:r>
          </a:p>
        </p:txBody>
      </p:sp>
      <p:sp>
        <p:nvSpPr>
          <p:cNvPr id="16" name="TextBox 15">
            <a:extLst>
              <a:ext uri="{FF2B5EF4-FFF2-40B4-BE49-F238E27FC236}">
                <a16:creationId xmlns:a16="http://schemas.microsoft.com/office/drawing/2014/main" id="{6AC200D7-9558-49D6-8D49-8DE3E8AC7466}"/>
              </a:ext>
            </a:extLst>
          </p:cNvPr>
          <p:cNvSpPr txBox="1"/>
          <p:nvPr/>
        </p:nvSpPr>
        <p:spPr>
          <a:xfrm>
            <a:off x="3427782" y="3606018"/>
            <a:ext cx="922047"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Caring</a:t>
            </a:r>
          </a:p>
        </p:txBody>
      </p:sp>
      <p:sp>
        <p:nvSpPr>
          <p:cNvPr id="17" name="TextBox 16">
            <a:extLst>
              <a:ext uri="{FF2B5EF4-FFF2-40B4-BE49-F238E27FC236}">
                <a16:creationId xmlns:a16="http://schemas.microsoft.com/office/drawing/2014/main" id="{61E5E45A-4AE3-4271-AC09-3A7BAB6395E1}"/>
              </a:ext>
            </a:extLst>
          </p:cNvPr>
          <p:cNvSpPr txBox="1"/>
          <p:nvPr/>
        </p:nvSpPr>
        <p:spPr>
          <a:xfrm>
            <a:off x="5667844" y="2976510"/>
            <a:ext cx="923651"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Loving</a:t>
            </a:r>
          </a:p>
        </p:txBody>
      </p:sp>
      <p:sp>
        <p:nvSpPr>
          <p:cNvPr id="18" name="TextBox 17">
            <a:extLst>
              <a:ext uri="{FF2B5EF4-FFF2-40B4-BE49-F238E27FC236}">
                <a16:creationId xmlns:a16="http://schemas.microsoft.com/office/drawing/2014/main" id="{7F3D96D8-D4EA-47E4-B173-C6A1597357E9}"/>
              </a:ext>
            </a:extLst>
          </p:cNvPr>
          <p:cNvSpPr txBox="1"/>
          <p:nvPr/>
        </p:nvSpPr>
        <p:spPr>
          <a:xfrm>
            <a:off x="2216243" y="2118221"/>
            <a:ext cx="1603324"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Contribution</a:t>
            </a:r>
          </a:p>
        </p:txBody>
      </p:sp>
      <p:sp>
        <p:nvSpPr>
          <p:cNvPr id="19" name="TextBox 18">
            <a:extLst>
              <a:ext uri="{FF2B5EF4-FFF2-40B4-BE49-F238E27FC236}">
                <a16:creationId xmlns:a16="http://schemas.microsoft.com/office/drawing/2014/main" id="{036A90B8-93B0-4AC5-A186-A41DAF01F838}"/>
              </a:ext>
            </a:extLst>
          </p:cNvPr>
          <p:cNvSpPr txBox="1"/>
          <p:nvPr/>
        </p:nvSpPr>
        <p:spPr>
          <a:xfrm>
            <a:off x="2506810" y="3552540"/>
            <a:ext cx="771365"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Trust</a:t>
            </a:r>
          </a:p>
        </p:txBody>
      </p:sp>
      <p:sp>
        <p:nvSpPr>
          <p:cNvPr id="20" name="TextBox 19">
            <a:extLst>
              <a:ext uri="{FF2B5EF4-FFF2-40B4-BE49-F238E27FC236}">
                <a16:creationId xmlns:a16="http://schemas.microsoft.com/office/drawing/2014/main" id="{D0BD32C2-5467-43E3-96E4-284293E3C37B}"/>
              </a:ext>
            </a:extLst>
          </p:cNvPr>
          <p:cNvSpPr txBox="1"/>
          <p:nvPr/>
        </p:nvSpPr>
        <p:spPr>
          <a:xfrm>
            <a:off x="2157355" y="5264356"/>
            <a:ext cx="1120820"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Integrity</a:t>
            </a:r>
          </a:p>
        </p:txBody>
      </p:sp>
      <p:sp>
        <p:nvSpPr>
          <p:cNvPr id="21" name="TextBox 20">
            <a:extLst>
              <a:ext uri="{FF2B5EF4-FFF2-40B4-BE49-F238E27FC236}">
                <a16:creationId xmlns:a16="http://schemas.microsoft.com/office/drawing/2014/main" id="{6AB31DC9-6DB6-4A58-AD29-C6EF30A2E8FD}"/>
              </a:ext>
            </a:extLst>
          </p:cNvPr>
          <p:cNvSpPr txBox="1"/>
          <p:nvPr/>
        </p:nvSpPr>
        <p:spPr>
          <a:xfrm>
            <a:off x="5782017" y="5264356"/>
            <a:ext cx="1244251"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Creativity</a:t>
            </a:r>
          </a:p>
        </p:txBody>
      </p:sp>
      <p:sp>
        <p:nvSpPr>
          <p:cNvPr id="22" name="TextBox 21">
            <a:extLst>
              <a:ext uri="{FF2B5EF4-FFF2-40B4-BE49-F238E27FC236}">
                <a16:creationId xmlns:a16="http://schemas.microsoft.com/office/drawing/2014/main" id="{BAE31F84-4CC6-4169-9A37-65586AD2A77E}"/>
              </a:ext>
            </a:extLst>
          </p:cNvPr>
          <p:cNvSpPr txBox="1"/>
          <p:nvPr/>
        </p:nvSpPr>
        <p:spPr>
          <a:xfrm>
            <a:off x="4193034" y="3137866"/>
            <a:ext cx="1090363"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Honesty</a:t>
            </a:r>
          </a:p>
        </p:txBody>
      </p:sp>
      <p:sp>
        <p:nvSpPr>
          <p:cNvPr id="23" name="TextBox 22">
            <a:extLst>
              <a:ext uri="{FF2B5EF4-FFF2-40B4-BE49-F238E27FC236}">
                <a16:creationId xmlns:a16="http://schemas.microsoft.com/office/drawing/2014/main" id="{C111F18E-AB2B-496B-84CA-2DFBB30A02F5}"/>
              </a:ext>
            </a:extLst>
          </p:cNvPr>
          <p:cNvSpPr txBox="1"/>
          <p:nvPr/>
        </p:nvSpPr>
        <p:spPr>
          <a:xfrm>
            <a:off x="4794172" y="3755259"/>
            <a:ext cx="1124026"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Courage</a:t>
            </a:r>
          </a:p>
        </p:txBody>
      </p:sp>
      <p:sp>
        <p:nvSpPr>
          <p:cNvPr id="24" name="TextBox 23">
            <a:extLst>
              <a:ext uri="{FF2B5EF4-FFF2-40B4-BE49-F238E27FC236}">
                <a16:creationId xmlns:a16="http://schemas.microsoft.com/office/drawing/2014/main" id="{454F87BA-C893-46D0-A173-C8DA1AC45A5C}"/>
              </a:ext>
            </a:extLst>
          </p:cNvPr>
          <p:cNvSpPr txBox="1"/>
          <p:nvPr/>
        </p:nvSpPr>
        <p:spPr>
          <a:xfrm>
            <a:off x="5461276" y="2414346"/>
            <a:ext cx="691215"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Kind</a:t>
            </a:r>
          </a:p>
        </p:txBody>
      </p:sp>
      <p:sp>
        <p:nvSpPr>
          <p:cNvPr id="25" name="TextBox 24">
            <a:extLst>
              <a:ext uri="{FF2B5EF4-FFF2-40B4-BE49-F238E27FC236}">
                <a16:creationId xmlns:a16="http://schemas.microsoft.com/office/drawing/2014/main" id="{9ECFF155-49A7-42C2-B71B-AB5E2E1EFB3A}"/>
              </a:ext>
            </a:extLst>
          </p:cNvPr>
          <p:cNvSpPr txBox="1"/>
          <p:nvPr/>
        </p:nvSpPr>
        <p:spPr>
          <a:xfrm>
            <a:off x="5212291" y="4496472"/>
            <a:ext cx="1258678"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Authentic</a:t>
            </a:r>
          </a:p>
        </p:txBody>
      </p:sp>
      <p:sp>
        <p:nvSpPr>
          <p:cNvPr id="26" name="TextBox 25">
            <a:extLst>
              <a:ext uri="{FF2B5EF4-FFF2-40B4-BE49-F238E27FC236}">
                <a16:creationId xmlns:a16="http://schemas.microsoft.com/office/drawing/2014/main" id="{F0B8B8D0-7E88-4617-BB65-25CB5C86CBAB}"/>
              </a:ext>
            </a:extLst>
          </p:cNvPr>
          <p:cNvSpPr txBox="1"/>
          <p:nvPr/>
        </p:nvSpPr>
        <p:spPr>
          <a:xfrm>
            <a:off x="3151791" y="2944768"/>
            <a:ext cx="947695"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Humor</a:t>
            </a:r>
          </a:p>
        </p:txBody>
      </p:sp>
      <p:sp>
        <p:nvSpPr>
          <p:cNvPr id="27" name="TextBox 26">
            <a:extLst>
              <a:ext uri="{FF2B5EF4-FFF2-40B4-BE49-F238E27FC236}">
                <a16:creationId xmlns:a16="http://schemas.microsoft.com/office/drawing/2014/main" id="{7C4D720C-5641-412F-B815-09AC9667D288}"/>
              </a:ext>
            </a:extLst>
          </p:cNvPr>
          <p:cNvSpPr txBox="1"/>
          <p:nvPr/>
        </p:nvSpPr>
        <p:spPr>
          <a:xfrm>
            <a:off x="4099486" y="2536610"/>
            <a:ext cx="1112805"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Patience</a:t>
            </a:r>
          </a:p>
        </p:txBody>
      </p:sp>
      <p:sp>
        <p:nvSpPr>
          <p:cNvPr id="28" name="TextBox 27">
            <a:extLst>
              <a:ext uri="{FF2B5EF4-FFF2-40B4-BE49-F238E27FC236}">
                <a16:creationId xmlns:a16="http://schemas.microsoft.com/office/drawing/2014/main" id="{D02443F7-F189-462C-9B8F-E79CAB35737A}"/>
              </a:ext>
            </a:extLst>
          </p:cNvPr>
          <p:cNvSpPr txBox="1"/>
          <p:nvPr/>
        </p:nvSpPr>
        <p:spPr>
          <a:xfrm>
            <a:off x="3752209" y="4671699"/>
            <a:ext cx="1531188"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Responsible</a:t>
            </a:r>
          </a:p>
        </p:txBody>
      </p:sp>
      <p:sp>
        <p:nvSpPr>
          <p:cNvPr id="29" name="TextBox 28">
            <a:extLst>
              <a:ext uri="{FF2B5EF4-FFF2-40B4-BE49-F238E27FC236}">
                <a16:creationId xmlns:a16="http://schemas.microsoft.com/office/drawing/2014/main" id="{6E27A60F-4175-4950-8A95-8D1FE3C2495C}"/>
              </a:ext>
            </a:extLst>
          </p:cNvPr>
          <p:cNvSpPr txBox="1"/>
          <p:nvPr/>
        </p:nvSpPr>
        <p:spPr>
          <a:xfrm>
            <a:off x="6258786" y="2118221"/>
            <a:ext cx="780983"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Open</a:t>
            </a:r>
          </a:p>
        </p:txBody>
      </p:sp>
      <p:sp>
        <p:nvSpPr>
          <p:cNvPr id="3" name="TextBox 2">
            <a:extLst>
              <a:ext uri="{FF2B5EF4-FFF2-40B4-BE49-F238E27FC236}">
                <a16:creationId xmlns:a16="http://schemas.microsoft.com/office/drawing/2014/main" id="{367F3F30-89EA-4CC5-85A6-C797552CF733}"/>
              </a:ext>
            </a:extLst>
          </p:cNvPr>
          <p:cNvSpPr txBox="1"/>
          <p:nvPr/>
        </p:nvSpPr>
        <p:spPr>
          <a:xfrm>
            <a:off x="1711011" y="5878367"/>
            <a:ext cx="5889754" cy="707886"/>
          </a:xfrm>
          <a:prstGeom prst="rect">
            <a:avLst/>
          </a:prstGeom>
          <a:noFill/>
        </p:spPr>
        <p:txBody>
          <a:bodyPr wrap="none" rtlCol="0">
            <a:spAutoFit/>
          </a:bodyPr>
          <a:lstStyle/>
          <a:p>
            <a:pPr algn="ctr"/>
            <a:r>
              <a:rPr lang="en-US" sz="2000" dirty="0"/>
              <a:t>Values are like the foundation of a house</a:t>
            </a:r>
          </a:p>
          <a:p>
            <a:pPr algn="ctr"/>
            <a:r>
              <a:rPr lang="en-US" sz="2000" dirty="0"/>
              <a:t>Commitment is the living that goes on inside</a:t>
            </a:r>
          </a:p>
        </p:txBody>
      </p:sp>
    </p:spTree>
    <p:extLst>
      <p:ext uri="{BB962C8B-B14F-4D97-AF65-F5344CB8AC3E}">
        <p14:creationId xmlns:p14="http://schemas.microsoft.com/office/powerpoint/2010/main" val="26830383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400" dirty="0"/>
              <a:t>Values mapping</a:t>
            </a:r>
          </a:p>
        </p:txBody>
      </p:sp>
      <p:pic>
        <p:nvPicPr>
          <p:cNvPr id="13" name="Picture 2" descr="Image result for act bullsey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08413" y="812748"/>
            <a:ext cx="4641850" cy="47753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half" idx="2"/>
          </p:nvPr>
        </p:nvSpPr>
        <p:spPr>
          <a:xfrm>
            <a:off x="586854" y="3158877"/>
            <a:ext cx="3050245" cy="2727846"/>
          </a:xfrm>
        </p:spPr>
        <p:txBody>
          <a:bodyPr>
            <a:normAutofit/>
          </a:bodyPr>
          <a:lstStyle/>
          <a:p>
            <a:r>
              <a:rPr lang="en-US" sz="2600" dirty="0"/>
              <a:t>Assessing life domains and valued action within domains</a:t>
            </a:r>
          </a:p>
        </p:txBody>
      </p:sp>
      <p:sp>
        <p:nvSpPr>
          <p:cNvPr id="2" name="Rectangle 1"/>
          <p:cNvSpPr/>
          <p:nvPr/>
        </p:nvSpPr>
        <p:spPr>
          <a:xfrm>
            <a:off x="119358" y="6411159"/>
            <a:ext cx="2614818" cy="276999"/>
          </a:xfrm>
          <a:prstGeom prst="rect">
            <a:avLst/>
          </a:prstGeom>
        </p:spPr>
        <p:txBody>
          <a:bodyPr wrap="none">
            <a:spAutoFit/>
          </a:bodyPr>
          <a:lstStyle/>
          <a:p>
            <a:r>
              <a:rPr lang="en-US" sz="1200" dirty="0">
                <a:solidFill>
                  <a:schemeClr val="tx1">
                    <a:lumMod val="50000"/>
                  </a:schemeClr>
                </a:solidFill>
              </a:rPr>
              <a:t>Image: uonblogs.newcastle.edu.au</a:t>
            </a:r>
          </a:p>
        </p:txBody>
      </p:sp>
      <p:sp>
        <p:nvSpPr>
          <p:cNvPr id="3" name="TextBox 2"/>
          <p:cNvSpPr txBox="1"/>
          <p:nvPr/>
        </p:nvSpPr>
        <p:spPr>
          <a:xfrm>
            <a:off x="3808413" y="6045252"/>
            <a:ext cx="4785284" cy="369332"/>
          </a:xfrm>
          <a:prstGeom prst="rect">
            <a:avLst/>
          </a:prstGeom>
          <a:noFill/>
        </p:spPr>
        <p:txBody>
          <a:bodyPr wrap="none" rtlCol="0">
            <a:spAutoFit/>
          </a:bodyPr>
          <a:lstStyle/>
          <a:p>
            <a:r>
              <a:rPr lang="en-US" dirty="0"/>
              <a:t>Bullseye by Lundgren (adapted by Harris)</a:t>
            </a:r>
          </a:p>
        </p:txBody>
      </p:sp>
    </p:spTree>
    <p:extLst>
      <p:ext uri="{BB962C8B-B14F-4D97-AF65-F5344CB8AC3E}">
        <p14:creationId xmlns:p14="http://schemas.microsoft.com/office/powerpoint/2010/main" val="39359990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Values:</a:t>
            </a:r>
            <a:br>
              <a:rPr lang="en-US" dirty="0"/>
            </a:br>
            <a:r>
              <a:rPr lang="en-US" sz="3000" dirty="0"/>
              <a:t>clinical applications</a:t>
            </a:r>
          </a:p>
        </p:txBody>
      </p:sp>
      <p:sp>
        <p:nvSpPr>
          <p:cNvPr id="3" name="Content Placeholder 2"/>
          <p:cNvSpPr>
            <a:spLocks noGrp="1"/>
          </p:cNvSpPr>
          <p:nvPr>
            <p:ph idx="1"/>
          </p:nvPr>
        </p:nvSpPr>
        <p:spPr>
          <a:xfrm>
            <a:off x="685346" y="2206171"/>
            <a:ext cx="7765322" cy="4093029"/>
          </a:xfrm>
        </p:spPr>
        <p:txBody>
          <a:bodyPr>
            <a:normAutofit/>
          </a:bodyPr>
          <a:lstStyle/>
          <a:p>
            <a:r>
              <a:rPr lang="en-US" sz="2600" dirty="0"/>
              <a:t>When establishing therapeutic goals</a:t>
            </a:r>
          </a:p>
          <a:p>
            <a:r>
              <a:rPr lang="en-US" sz="2600" dirty="0"/>
              <a:t>When there’s a lack of direction, vitality, motivation, or meaning &amp; purpose in life</a:t>
            </a:r>
          </a:p>
          <a:p>
            <a:r>
              <a:rPr lang="en-US" sz="2600" dirty="0"/>
              <a:t>When needing to prioritize actions</a:t>
            </a:r>
          </a:p>
          <a:p>
            <a:r>
              <a:rPr lang="en-US" sz="2600" dirty="0"/>
              <a:t>When there’s rigid rule-governed behavior</a:t>
            </a:r>
          </a:p>
          <a:p>
            <a:r>
              <a:rPr lang="en-US" sz="2600" dirty="0"/>
              <a:t>When avoidant tracking dominates</a:t>
            </a:r>
          </a:p>
        </p:txBody>
      </p:sp>
    </p:spTree>
    <p:extLst>
      <p:ext uri="{BB962C8B-B14F-4D97-AF65-F5344CB8AC3E}">
        <p14:creationId xmlns:p14="http://schemas.microsoft.com/office/powerpoint/2010/main" val="3201431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and Vulnerabilities</a:t>
            </a:r>
          </a:p>
        </p:txBody>
      </p:sp>
      <p:sp>
        <p:nvSpPr>
          <p:cNvPr id="3" name="Content Placeholder 2"/>
          <p:cNvSpPr>
            <a:spLocks noGrp="1"/>
          </p:cNvSpPr>
          <p:nvPr>
            <p:ph idx="1"/>
          </p:nvPr>
        </p:nvSpPr>
        <p:spPr>
          <a:xfrm>
            <a:off x="685345" y="2096063"/>
            <a:ext cx="7765323" cy="4209204"/>
          </a:xfrm>
        </p:spPr>
        <p:txBody>
          <a:bodyPr>
            <a:normAutofit lnSpcReduction="10000"/>
          </a:bodyPr>
          <a:lstStyle/>
          <a:p>
            <a:r>
              <a:rPr lang="en-US" sz="2800" dirty="0"/>
              <a:t>“Values and vulnerabilities are poured from the same vessel.”</a:t>
            </a:r>
          </a:p>
          <a:p>
            <a:pPr lvl="2"/>
            <a:r>
              <a:rPr lang="en-US" sz="2400" dirty="0"/>
              <a:t>Wilson &amp; </a:t>
            </a:r>
            <a:r>
              <a:rPr lang="en-US" sz="2400" dirty="0" err="1"/>
              <a:t>DuFrene</a:t>
            </a:r>
            <a:r>
              <a:rPr lang="en-US" sz="2400" dirty="0"/>
              <a:t>, 2008</a:t>
            </a:r>
          </a:p>
          <a:p>
            <a:r>
              <a:rPr lang="en-US" sz="2800" dirty="0"/>
              <a:t>When acting </a:t>
            </a:r>
            <a:r>
              <a:rPr lang="en-US" sz="2800" i="1" dirty="0"/>
              <a:t>incongruently</a:t>
            </a:r>
            <a:r>
              <a:rPr lang="en-US" sz="2800" dirty="0"/>
              <a:t> with values, painful private events are likely to show up - followed by fusion and avoidance</a:t>
            </a:r>
          </a:p>
          <a:p>
            <a:pPr lvl="1"/>
            <a:r>
              <a:rPr lang="en-US" sz="2800" dirty="0"/>
              <a:t>Flexibly move to mindfulness interventions when this occurs</a:t>
            </a:r>
          </a:p>
        </p:txBody>
      </p:sp>
    </p:spTree>
    <p:extLst>
      <p:ext uri="{BB962C8B-B14F-4D97-AF65-F5344CB8AC3E}">
        <p14:creationId xmlns:p14="http://schemas.microsoft.com/office/powerpoint/2010/main" val="37572020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Committed Action</a:t>
            </a:r>
          </a:p>
        </p:txBody>
      </p:sp>
      <p:sp>
        <p:nvSpPr>
          <p:cNvPr id="6" name="Content Placeholder 5"/>
          <p:cNvSpPr>
            <a:spLocks noGrp="1"/>
          </p:cNvSpPr>
          <p:nvPr>
            <p:ph idx="1"/>
          </p:nvPr>
        </p:nvSpPr>
        <p:spPr>
          <a:xfrm>
            <a:off x="685346" y="2096063"/>
            <a:ext cx="7871800" cy="4140963"/>
          </a:xfrm>
        </p:spPr>
        <p:txBody>
          <a:bodyPr>
            <a:normAutofit fontScale="92500"/>
          </a:bodyPr>
          <a:lstStyle/>
          <a:p>
            <a:r>
              <a:rPr lang="en-US" sz="2800" dirty="0"/>
              <a:t>Commitment</a:t>
            </a:r>
          </a:p>
          <a:p>
            <a:pPr lvl="1"/>
            <a:r>
              <a:rPr lang="en-US" sz="2600" i="1" dirty="0"/>
              <a:t>Not</a:t>
            </a:r>
            <a:r>
              <a:rPr lang="en-US" sz="2600" dirty="0"/>
              <a:t> a promise, </a:t>
            </a:r>
            <a:r>
              <a:rPr lang="en-US" sz="2600" i="1" dirty="0"/>
              <a:t>not</a:t>
            </a:r>
            <a:r>
              <a:rPr lang="en-US" sz="2600" dirty="0"/>
              <a:t> a prediction, </a:t>
            </a:r>
            <a:r>
              <a:rPr lang="en-US" sz="2600" i="1" dirty="0"/>
              <a:t>not</a:t>
            </a:r>
            <a:r>
              <a:rPr lang="en-US" sz="2600" dirty="0"/>
              <a:t> an attempt at perfection</a:t>
            </a:r>
          </a:p>
          <a:p>
            <a:pPr lvl="1"/>
            <a:r>
              <a:rPr lang="en-US" sz="2600" i="1" dirty="0"/>
              <a:t>Nor </a:t>
            </a:r>
            <a:r>
              <a:rPr lang="en-US" sz="2600" dirty="0"/>
              <a:t>is it merely “I’ll try”, but rather </a:t>
            </a:r>
            <a:r>
              <a:rPr lang="en-US" sz="2600" i="1" dirty="0"/>
              <a:t>choosing</a:t>
            </a:r>
            <a:r>
              <a:rPr lang="en-US" sz="2600" dirty="0"/>
              <a:t> to </a:t>
            </a:r>
            <a:r>
              <a:rPr lang="en-US" sz="2600" i="1" dirty="0"/>
              <a:t>move/act</a:t>
            </a:r>
            <a:r>
              <a:rPr lang="en-US" sz="2600" dirty="0"/>
              <a:t> in a valued direction and </a:t>
            </a:r>
            <a:r>
              <a:rPr lang="en-US" sz="2600" i="1" dirty="0"/>
              <a:t>gently returning </a:t>
            </a:r>
            <a:r>
              <a:rPr lang="en-US" sz="2600" dirty="0"/>
              <a:t>to that path after going off-course</a:t>
            </a:r>
          </a:p>
          <a:p>
            <a:pPr lvl="1"/>
            <a:r>
              <a:rPr lang="en-US" sz="2600" dirty="0"/>
              <a:t>Starting small - building broader, more flexible patterns of behavior</a:t>
            </a:r>
          </a:p>
        </p:txBody>
      </p:sp>
    </p:spTree>
    <p:extLst>
      <p:ext uri="{BB962C8B-B14F-4D97-AF65-F5344CB8AC3E}">
        <p14:creationId xmlns:p14="http://schemas.microsoft.com/office/powerpoint/2010/main" val="540115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committed action:</a:t>
            </a:r>
            <a:br>
              <a:rPr lang="en-US" dirty="0"/>
            </a:br>
            <a:r>
              <a:rPr lang="en-US" sz="3000" dirty="0"/>
              <a:t>Hierarchical framing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9921"/>
              </p:ext>
            </p:extLst>
          </p:nvPr>
        </p:nvGraphicFramePr>
        <p:xfrm>
          <a:off x="685800" y="2095499"/>
          <a:ext cx="7764463" cy="3936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6745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Committed action:</a:t>
            </a:r>
            <a:br>
              <a:rPr lang="en-US" dirty="0"/>
            </a:br>
            <a:r>
              <a:rPr lang="en-US" sz="3000" dirty="0"/>
              <a:t>goal-setting</a:t>
            </a:r>
          </a:p>
        </p:txBody>
      </p:sp>
      <p:sp>
        <p:nvSpPr>
          <p:cNvPr id="3" name="Content Placeholder 2"/>
          <p:cNvSpPr>
            <a:spLocks noGrp="1"/>
          </p:cNvSpPr>
          <p:nvPr>
            <p:ph idx="1"/>
          </p:nvPr>
        </p:nvSpPr>
        <p:spPr>
          <a:xfrm>
            <a:off x="685346" y="2115403"/>
            <a:ext cx="7765322" cy="4121624"/>
          </a:xfrm>
        </p:spPr>
        <p:txBody>
          <a:bodyPr>
            <a:normAutofit/>
          </a:bodyPr>
          <a:lstStyle/>
          <a:p>
            <a:r>
              <a:rPr lang="en-US" sz="2800" dirty="0"/>
              <a:t>SMART goals</a:t>
            </a:r>
          </a:p>
          <a:p>
            <a:pPr lvl="1"/>
            <a:r>
              <a:rPr lang="en-US" sz="2600" dirty="0"/>
              <a:t>Specific</a:t>
            </a:r>
          </a:p>
          <a:p>
            <a:pPr lvl="1"/>
            <a:r>
              <a:rPr lang="en-US" sz="2600" dirty="0"/>
              <a:t>Meaningful</a:t>
            </a:r>
          </a:p>
          <a:p>
            <a:pPr lvl="1"/>
            <a:r>
              <a:rPr lang="en-US" sz="2600" dirty="0"/>
              <a:t>Adaptive</a:t>
            </a:r>
          </a:p>
          <a:p>
            <a:pPr lvl="1"/>
            <a:r>
              <a:rPr lang="en-US" sz="2600" dirty="0"/>
              <a:t>Realistic</a:t>
            </a:r>
          </a:p>
          <a:p>
            <a:pPr lvl="1"/>
            <a:r>
              <a:rPr lang="en-US" sz="2600" dirty="0"/>
              <a:t>Time-framed</a:t>
            </a:r>
          </a:p>
          <a:p>
            <a:r>
              <a:rPr lang="en-US" sz="2800" dirty="0"/>
              <a:t>Actions: smallest possible steps</a:t>
            </a:r>
          </a:p>
        </p:txBody>
      </p:sp>
    </p:spTree>
    <p:extLst>
      <p:ext uri="{BB962C8B-B14F-4D97-AF65-F5344CB8AC3E}">
        <p14:creationId xmlns:p14="http://schemas.microsoft.com/office/powerpoint/2010/main" val="42342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Committed Action:</a:t>
            </a:r>
            <a:br>
              <a:rPr lang="en-US" dirty="0"/>
            </a:br>
            <a:r>
              <a:rPr lang="en-US" sz="3000" dirty="0"/>
              <a:t>clinical applications</a:t>
            </a:r>
          </a:p>
        </p:txBody>
      </p:sp>
      <p:sp>
        <p:nvSpPr>
          <p:cNvPr id="6" name="Content Placeholder 5"/>
          <p:cNvSpPr>
            <a:spLocks noGrp="1"/>
          </p:cNvSpPr>
          <p:nvPr>
            <p:ph idx="1"/>
          </p:nvPr>
        </p:nvSpPr>
        <p:spPr>
          <a:xfrm>
            <a:off x="685346" y="2096064"/>
            <a:ext cx="7765322" cy="4071654"/>
          </a:xfrm>
        </p:spPr>
        <p:txBody>
          <a:bodyPr>
            <a:normAutofit/>
          </a:bodyPr>
          <a:lstStyle/>
          <a:p>
            <a:r>
              <a:rPr lang="en-US" sz="2800" dirty="0"/>
              <a:t>When there’s ineffective/unworkable action or inaction (i.e. inertia, indecision)</a:t>
            </a:r>
          </a:p>
          <a:p>
            <a:r>
              <a:rPr lang="en-US" sz="2800" dirty="0"/>
              <a:t>Valued Action rating scales (0-10):</a:t>
            </a:r>
          </a:p>
          <a:p>
            <a:pPr lvl="1"/>
            <a:r>
              <a:rPr lang="en-US" sz="2600" dirty="0"/>
              <a:t>How </a:t>
            </a:r>
            <a:r>
              <a:rPr lang="en-US" sz="2600" i="1" dirty="0"/>
              <a:t>important</a:t>
            </a:r>
            <a:r>
              <a:rPr lang="en-US" sz="2600" dirty="0"/>
              <a:t> is this to you?</a:t>
            </a:r>
          </a:p>
          <a:p>
            <a:pPr lvl="2"/>
            <a:r>
              <a:rPr lang="en-US" sz="2200" dirty="0"/>
              <a:t>Aim for ≥ 7 (if &lt; 7, then new valued goal)</a:t>
            </a:r>
          </a:p>
          <a:p>
            <a:pPr lvl="1"/>
            <a:r>
              <a:rPr lang="en-US" sz="2600" dirty="0"/>
              <a:t>How </a:t>
            </a:r>
            <a:r>
              <a:rPr lang="en-US" sz="2600" i="1" dirty="0"/>
              <a:t>likely</a:t>
            </a:r>
            <a:r>
              <a:rPr lang="en-US" sz="2600" dirty="0"/>
              <a:t> are you to do it?</a:t>
            </a:r>
          </a:p>
          <a:p>
            <a:pPr lvl="2"/>
            <a:r>
              <a:rPr lang="en-US" sz="2200" dirty="0"/>
              <a:t>Aim for ≥ 7 (if &lt; 7, then smaller goal/steps)</a:t>
            </a:r>
          </a:p>
        </p:txBody>
      </p:sp>
    </p:spTree>
    <p:extLst>
      <p:ext uri="{BB962C8B-B14F-4D97-AF65-F5344CB8AC3E}">
        <p14:creationId xmlns:p14="http://schemas.microsoft.com/office/powerpoint/2010/main" val="23094954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Hexagon 3"/>
          <p:cNvSpPr/>
          <p:nvPr/>
        </p:nvSpPr>
        <p:spPr>
          <a:xfrm rot="5400000">
            <a:off x="2325876" y="1481866"/>
            <a:ext cx="4389120" cy="4114800"/>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 name="Straight Connector 5"/>
          <p:cNvCxnSpPr>
            <a:stCxn id="4" idx="2"/>
            <a:endCxn id="4" idx="5"/>
          </p:cNvCxnSpPr>
          <p:nvPr/>
        </p:nvCxnSpPr>
        <p:spPr>
          <a:xfrm>
            <a:off x="2463037"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a:stCxn id="4" idx="4"/>
            <a:endCxn id="4" idx="1"/>
          </p:cNvCxnSpPr>
          <p:nvPr/>
        </p:nvCxnSpPr>
        <p:spPr>
          <a:xfrm flipH="1">
            <a:off x="2463037" y="2373406"/>
            <a:ext cx="4114798" cy="233172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4" idx="3"/>
            <a:endCxn id="4" idx="0"/>
          </p:cNvCxnSpPr>
          <p:nvPr/>
        </p:nvCxnSpPr>
        <p:spPr>
          <a:xfrm>
            <a:off x="4520436" y="1344706"/>
            <a:ext cx="0" cy="438912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4" idx="2"/>
            <a:endCxn id="4" idx="4"/>
          </p:cNvCxnSpPr>
          <p:nvPr/>
        </p:nvCxnSpPr>
        <p:spPr>
          <a:xfrm>
            <a:off x="2463037" y="237340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4" idx="1"/>
            <a:endCxn id="4" idx="5"/>
          </p:cNvCxnSpPr>
          <p:nvPr/>
        </p:nvCxnSpPr>
        <p:spPr>
          <a:xfrm>
            <a:off x="2463037" y="4705126"/>
            <a:ext cx="4114798"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4" idx="3"/>
            <a:endCxn id="4" idx="1"/>
          </p:cNvCxnSpPr>
          <p:nvPr/>
        </p:nvCxnSpPr>
        <p:spPr>
          <a:xfrm flipH="1">
            <a:off x="2463037"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4" idx="3"/>
            <a:endCxn id="4" idx="5"/>
          </p:cNvCxnSpPr>
          <p:nvPr/>
        </p:nvCxnSpPr>
        <p:spPr>
          <a:xfrm>
            <a:off x="4520436" y="13447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4" idx="0"/>
            <a:endCxn id="4" idx="2"/>
          </p:cNvCxnSpPr>
          <p:nvPr/>
        </p:nvCxnSpPr>
        <p:spPr>
          <a:xfrm flipH="1" flipV="1">
            <a:off x="2463037" y="2373406"/>
            <a:ext cx="2057399" cy="336042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a:stCxn id="4" idx="0"/>
            <a:endCxn id="4" idx="4"/>
          </p:cNvCxnSpPr>
          <p:nvPr/>
        </p:nvCxnSpPr>
        <p:spPr>
          <a:xfrm flipV="1">
            <a:off x="4520436" y="2373406"/>
            <a:ext cx="2057399" cy="3360420"/>
          </a:xfrm>
          <a:prstGeom prst="line">
            <a:avLst/>
          </a:prstGeom>
        </p:spPr>
        <p:style>
          <a:lnRef idx="1">
            <a:schemeClr val="dk1"/>
          </a:lnRef>
          <a:fillRef idx="0">
            <a:schemeClr val="dk1"/>
          </a:fillRef>
          <a:effectRef idx="0">
            <a:schemeClr val="dk1"/>
          </a:effectRef>
          <a:fontRef idx="minor">
            <a:schemeClr val="tx1"/>
          </a:fontRef>
        </p:style>
      </p:cxnSp>
      <p:sp>
        <p:nvSpPr>
          <p:cNvPr id="25" name="Oval 24"/>
          <p:cNvSpPr/>
          <p:nvPr/>
        </p:nvSpPr>
        <p:spPr>
          <a:xfrm>
            <a:off x="3468877" y="2487706"/>
            <a:ext cx="2103120" cy="2103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Psychological</a:t>
            </a:r>
          </a:p>
          <a:p>
            <a:pPr algn="ctr"/>
            <a:r>
              <a:rPr lang="en-US" sz="1400" b="1" dirty="0"/>
              <a:t>Flexibility</a:t>
            </a:r>
          </a:p>
        </p:txBody>
      </p:sp>
      <p:sp>
        <p:nvSpPr>
          <p:cNvPr id="2" name="TextBox 1"/>
          <p:cNvSpPr txBox="1"/>
          <p:nvPr/>
        </p:nvSpPr>
        <p:spPr>
          <a:xfrm>
            <a:off x="2364511" y="838214"/>
            <a:ext cx="4311847" cy="369332"/>
          </a:xfrm>
          <a:prstGeom prst="rect">
            <a:avLst/>
          </a:prstGeom>
          <a:noFill/>
        </p:spPr>
        <p:txBody>
          <a:bodyPr wrap="square" rtlCol="0">
            <a:spAutoFit/>
          </a:bodyPr>
          <a:lstStyle/>
          <a:p>
            <a:pPr algn="ctr"/>
            <a:r>
              <a:rPr lang="en-US" dirty="0"/>
              <a:t>Contact with the Present Moment</a:t>
            </a:r>
          </a:p>
        </p:txBody>
      </p:sp>
      <p:sp>
        <p:nvSpPr>
          <p:cNvPr id="3" name="TextBox 2"/>
          <p:cNvSpPr txBox="1"/>
          <p:nvPr/>
        </p:nvSpPr>
        <p:spPr>
          <a:xfrm>
            <a:off x="948679" y="2188738"/>
            <a:ext cx="1382110" cy="369332"/>
          </a:xfrm>
          <a:prstGeom prst="rect">
            <a:avLst/>
          </a:prstGeom>
          <a:noFill/>
        </p:spPr>
        <p:txBody>
          <a:bodyPr wrap="none" rtlCol="0">
            <a:spAutoFit/>
          </a:bodyPr>
          <a:lstStyle/>
          <a:p>
            <a:pPr algn="ctr"/>
            <a:r>
              <a:rPr lang="en-US" dirty="0"/>
              <a:t>Acceptance</a:t>
            </a:r>
          </a:p>
        </p:txBody>
      </p:sp>
      <p:sp>
        <p:nvSpPr>
          <p:cNvPr id="5" name="TextBox 4"/>
          <p:cNvSpPr txBox="1"/>
          <p:nvPr/>
        </p:nvSpPr>
        <p:spPr>
          <a:xfrm>
            <a:off x="1062434" y="4406160"/>
            <a:ext cx="1133645" cy="369332"/>
          </a:xfrm>
          <a:prstGeom prst="rect">
            <a:avLst/>
          </a:prstGeom>
          <a:noFill/>
        </p:spPr>
        <p:txBody>
          <a:bodyPr wrap="none" rtlCol="0">
            <a:spAutoFit/>
          </a:bodyPr>
          <a:lstStyle/>
          <a:p>
            <a:pPr algn="ctr"/>
            <a:r>
              <a:rPr lang="en-US" dirty="0" err="1"/>
              <a:t>Defusion</a:t>
            </a:r>
            <a:endParaRPr lang="en-US" dirty="0"/>
          </a:p>
        </p:txBody>
      </p:sp>
      <p:sp>
        <p:nvSpPr>
          <p:cNvPr id="7" name="TextBox 6"/>
          <p:cNvSpPr txBox="1"/>
          <p:nvPr/>
        </p:nvSpPr>
        <p:spPr>
          <a:xfrm>
            <a:off x="3588129" y="5848125"/>
            <a:ext cx="1864613" cy="369332"/>
          </a:xfrm>
          <a:prstGeom prst="rect">
            <a:avLst/>
          </a:prstGeom>
          <a:noFill/>
        </p:spPr>
        <p:txBody>
          <a:bodyPr wrap="none" rtlCol="0">
            <a:spAutoFit/>
          </a:bodyPr>
          <a:lstStyle/>
          <a:p>
            <a:r>
              <a:rPr lang="en-US" dirty="0"/>
              <a:t>Self-As-Context</a:t>
            </a:r>
          </a:p>
        </p:txBody>
      </p:sp>
      <p:sp>
        <p:nvSpPr>
          <p:cNvPr id="9" name="TextBox 8"/>
          <p:cNvSpPr txBox="1"/>
          <p:nvPr/>
        </p:nvSpPr>
        <p:spPr>
          <a:xfrm>
            <a:off x="6656377" y="2188738"/>
            <a:ext cx="894476" cy="369332"/>
          </a:xfrm>
          <a:prstGeom prst="rect">
            <a:avLst/>
          </a:prstGeom>
          <a:noFill/>
        </p:spPr>
        <p:txBody>
          <a:bodyPr wrap="none" rtlCol="0">
            <a:spAutoFit/>
          </a:bodyPr>
          <a:lstStyle/>
          <a:p>
            <a:pPr algn="ctr"/>
            <a:r>
              <a:rPr lang="en-US" dirty="0"/>
              <a:t>Values</a:t>
            </a:r>
          </a:p>
        </p:txBody>
      </p:sp>
      <p:sp>
        <p:nvSpPr>
          <p:cNvPr id="11" name="TextBox 10"/>
          <p:cNvSpPr txBox="1"/>
          <p:nvPr/>
        </p:nvSpPr>
        <p:spPr>
          <a:xfrm>
            <a:off x="6656377" y="4406160"/>
            <a:ext cx="2116349" cy="369332"/>
          </a:xfrm>
          <a:prstGeom prst="rect">
            <a:avLst/>
          </a:prstGeom>
          <a:noFill/>
        </p:spPr>
        <p:txBody>
          <a:bodyPr wrap="none" rtlCol="0">
            <a:spAutoFit/>
          </a:bodyPr>
          <a:lstStyle/>
          <a:p>
            <a:pPr algn="ctr"/>
            <a:r>
              <a:rPr lang="en-US" dirty="0"/>
              <a:t>Committed Action</a:t>
            </a:r>
          </a:p>
        </p:txBody>
      </p:sp>
      <p:sp>
        <p:nvSpPr>
          <p:cNvPr id="13" name="TextBox 12"/>
          <p:cNvSpPr txBox="1"/>
          <p:nvPr/>
        </p:nvSpPr>
        <p:spPr>
          <a:xfrm>
            <a:off x="260189" y="259079"/>
            <a:ext cx="2202847" cy="461665"/>
          </a:xfrm>
          <a:prstGeom prst="rect">
            <a:avLst/>
          </a:prstGeom>
          <a:noFill/>
        </p:spPr>
        <p:txBody>
          <a:bodyPr wrap="none" rtlCol="0">
            <a:spAutoFit/>
          </a:bodyPr>
          <a:lstStyle/>
          <a:p>
            <a:r>
              <a:rPr lang="en-US" sz="2400" b="1" dirty="0"/>
              <a:t>ACT Question</a:t>
            </a:r>
          </a:p>
        </p:txBody>
      </p:sp>
      <p:sp>
        <p:nvSpPr>
          <p:cNvPr id="15" name="TextBox 14"/>
          <p:cNvSpPr txBox="1"/>
          <p:nvPr/>
        </p:nvSpPr>
        <p:spPr>
          <a:xfrm>
            <a:off x="5511275" y="5226915"/>
            <a:ext cx="3632725" cy="830997"/>
          </a:xfrm>
          <a:prstGeom prst="rect">
            <a:avLst/>
          </a:prstGeom>
          <a:noFill/>
        </p:spPr>
        <p:txBody>
          <a:bodyPr wrap="square" rtlCol="0">
            <a:spAutoFit/>
          </a:bodyPr>
          <a:lstStyle/>
          <a:p>
            <a:r>
              <a:rPr lang="en-US" sz="1600" dirty="0">
                <a:solidFill>
                  <a:schemeClr val="tx2"/>
                </a:solidFill>
              </a:rPr>
              <a:t>1. Given a </a:t>
            </a:r>
            <a:r>
              <a:rPr lang="en-US" sz="1600" i="1" dirty="0">
                <a:solidFill>
                  <a:schemeClr val="tx2"/>
                </a:solidFill>
              </a:rPr>
              <a:t>distinction</a:t>
            </a:r>
            <a:r>
              <a:rPr lang="en-US" sz="1600" dirty="0">
                <a:solidFill>
                  <a:schemeClr val="tx2"/>
                </a:solidFill>
              </a:rPr>
              <a:t> between you and the stuff you are struggling with and trying to change,</a:t>
            </a:r>
          </a:p>
        </p:txBody>
      </p:sp>
      <p:sp>
        <p:nvSpPr>
          <p:cNvPr id="21" name="TextBox 20"/>
          <p:cNvSpPr txBox="1"/>
          <p:nvPr/>
        </p:nvSpPr>
        <p:spPr>
          <a:xfrm>
            <a:off x="2885352" y="384450"/>
            <a:ext cx="3370305" cy="338554"/>
          </a:xfrm>
          <a:prstGeom prst="rect">
            <a:avLst/>
          </a:prstGeom>
          <a:noFill/>
        </p:spPr>
        <p:txBody>
          <a:bodyPr wrap="square" rtlCol="0">
            <a:spAutoFit/>
          </a:bodyPr>
          <a:lstStyle/>
          <a:p>
            <a:r>
              <a:rPr lang="en-US" sz="1600" dirty="0">
                <a:solidFill>
                  <a:schemeClr val="tx2"/>
                </a:solidFill>
              </a:rPr>
              <a:t>6. At this </a:t>
            </a:r>
            <a:r>
              <a:rPr lang="en-US" sz="1600" i="1" dirty="0">
                <a:solidFill>
                  <a:schemeClr val="tx2"/>
                </a:solidFill>
              </a:rPr>
              <a:t>time</a:t>
            </a:r>
            <a:r>
              <a:rPr lang="en-US" sz="1600" dirty="0">
                <a:solidFill>
                  <a:schemeClr val="tx2"/>
                </a:solidFill>
              </a:rPr>
              <a:t>, in this </a:t>
            </a:r>
            <a:r>
              <a:rPr lang="en-US" sz="1600" i="1" dirty="0">
                <a:solidFill>
                  <a:schemeClr val="tx2"/>
                </a:solidFill>
              </a:rPr>
              <a:t>situation?</a:t>
            </a:r>
          </a:p>
        </p:txBody>
      </p:sp>
      <p:sp>
        <p:nvSpPr>
          <p:cNvPr id="23" name="TextBox 22"/>
          <p:cNvSpPr txBox="1"/>
          <p:nvPr/>
        </p:nvSpPr>
        <p:spPr>
          <a:xfrm>
            <a:off x="6330186" y="1710766"/>
            <a:ext cx="2654476" cy="338554"/>
          </a:xfrm>
          <a:prstGeom prst="rect">
            <a:avLst/>
          </a:prstGeom>
          <a:noFill/>
        </p:spPr>
        <p:txBody>
          <a:bodyPr wrap="square" rtlCol="0">
            <a:spAutoFit/>
          </a:bodyPr>
          <a:lstStyle/>
          <a:p>
            <a:r>
              <a:rPr lang="en-US" sz="1600" dirty="0">
                <a:solidFill>
                  <a:schemeClr val="tx2"/>
                </a:solidFill>
              </a:rPr>
              <a:t>5. Of your chosen </a:t>
            </a:r>
            <a:r>
              <a:rPr lang="en-US" sz="1600" i="1" dirty="0">
                <a:solidFill>
                  <a:schemeClr val="tx2"/>
                </a:solidFill>
              </a:rPr>
              <a:t>values</a:t>
            </a:r>
          </a:p>
        </p:txBody>
      </p:sp>
      <p:sp>
        <p:nvSpPr>
          <p:cNvPr id="24" name="TextBox 23"/>
          <p:cNvSpPr txBox="1"/>
          <p:nvPr/>
        </p:nvSpPr>
        <p:spPr>
          <a:xfrm>
            <a:off x="6710083" y="3681967"/>
            <a:ext cx="2375384" cy="584775"/>
          </a:xfrm>
          <a:prstGeom prst="rect">
            <a:avLst/>
          </a:prstGeom>
          <a:noFill/>
        </p:spPr>
        <p:txBody>
          <a:bodyPr wrap="square" rtlCol="0">
            <a:spAutoFit/>
          </a:bodyPr>
          <a:lstStyle/>
          <a:p>
            <a:r>
              <a:rPr lang="en-US" sz="1600" dirty="0">
                <a:solidFill>
                  <a:schemeClr val="tx2"/>
                </a:solidFill>
              </a:rPr>
              <a:t>4. AND </a:t>
            </a:r>
            <a:r>
              <a:rPr lang="en-US" sz="1600" i="1" dirty="0">
                <a:solidFill>
                  <a:schemeClr val="tx2"/>
                </a:solidFill>
              </a:rPr>
              <a:t>do</a:t>
            </a:r>
            <a:r>
              <a:rPr lang="en-US" sz="1600" dirty="0">
                <a:solidFill>
                  <a:schemeClr val="tx2"/>
                </a:solidFill>
              </a:rPr>
              <a:t> what takes you in the direction</a:t>
            </a:r>
          </a:p>
        </p:txBody>
      </p:sp>
      <p:sp>
        <p:nvSpPr>
          <p:cNvPr id="26" name="TextBox 25"/>
          <p:cNvSpPr txBox="1"/>
          <p:nvPr/>
        </p:nvSpPr>
        <p:spPr>
          <a:xfrm>
            <a:off x="600502" y="5028289"/>
            <a:ext cx="2271944" cy="584775"/>
          </a:xfrm>
          <a:prstGeom prst="rect">
            <a:avLst/>
          </a:prstGeom>
          <a:noFill/>
        </p:spPr>
        <p:txBody>
          <a:bodyPr wrap="square" rtlCol="0">
            <a:spAutoFit/>
          </a:bodyPr>
          <a:lstStyle/>
          <a:p>
            <a:r>
              <a:rPr lang="en-US" sz="1600" dirty="0">
                <a:solidFill>
                  <a:schemeClr val="tx2"/>
                </a:solidFill>
              </a:rPr>
              <a:t>3. As it is and </a:t>
            </a:r>
            <a:r>
              <a:rPr lang="en-US" sz="1600" i="1" dirty="0">
                <a:solidFill>
                  <a:schemeClr val="tx2"/>
                </a:solidFill>
              </a:rPr>
              <a:t>not</a:t>
            </a:r>
            <a:r>
              <a:rPr lang="en-US" sz="1600" dirty="0">
                <a:solidFill>
                  <a:schemeClr val="tx2"/>
                </a:solidFill>
              </a:rPr>
              <a:t> as what it says it is,</a:t>
            </a:r>
          </a:p>
        </p:txBody>
      </p:sp>
      <p:sp>
        <p:nvSpPr>
          <p:cNvPr id="27" name="TextBox 26"/>
          <p:cNvSpPr txBox="1"/>
          <p:nvPr/>
        </p:nvSpPr>
        <p:spPr>
          <a:xfrm>
            <a:off x="260189" y="1361444"/>
            <a:ext cx="3327940" cy="584775"/>
          </a:xfrm>
          <a:prstGeom prst="rect">
            <a:avLst/>
          </a:prstGeom>
          <a:noFill/>
        </p:spPr>
        <p:txBody>
          <a:bodyPr wrap="square" rtlCol="0">
            <a:spAutoFit/>
          </a:bodyPr>
          <a:lstStyle/>
          <a:p>
            <a:r>
              <a:rPr lang="en-US" sz="1600" dirty="0">
                <a:solidFill>
                  <a:schemeClr val="tx2"/>
                </a:solidFill>
              </a:rPr>
              <a:t>2. Are you </a:t>
            </a:r>
            <a:r>
              <a:rPr lang="en-US" sz="1600" i="1" dirty="0">
                <a:solidFill>
                  <a:schemeClr val="tx2"/>
                </a:solidFill>
              </a:rPr>
              <a:t>willing</a:t>
            </a:r>
            <a:r>
              <a:rPr lang="en-US" sz="1600" dirty="0">
                <a:solidFill>
                  <a:schemeClr val="tx2"/>
                </a:solidFill>
              </a:rPr>
              <a:t> to have that stuff fully and without defense</a:t>
            </a:r>
            <a:r>
              <a:rPr lang="en-US" sz="1600" dirty="0"/>
              <a:t>,</a:t>
            </a:r>
          </a:p>
        </p:txBody>
      </p:sp>
      <p:sp>
        <p:nvSpPr>
          <p:cNvPr id="28" name="TextBox 27"/>
          <p:cNvSpPr txBox="1"/>
          <p:nvPr/>
        </p:nvSpPr>
        <p:spPr>
          <a:xfrm>
            <a:off x="600501" y="3369989"/>
            <a:ext cx="1839677" cy="369332"/>
          </a:xfrm>
          <a:prstGeom prst="rect">
            <a:avLst/>
          </a:prstGeom>
          <a:noFill/>
        </p:spPr>
        <p:txBody>
          <a:bodyPr wrap="square" rtlCol="0">
            <a:spAutoFit/>
          </a:bodyPr>
          <a:lstStyle/>
          <a:p>
            <a:r>
              <a:rPr lang="en-US" dirty="0">
                <a:solidFill>
                  <a:schemeClr val="tx2"/>
                </a:solidFill>
              </a:rPr>
              <a:t>If YES, that’s…</a:t>
            </a:r>
          </a:p>
        </p:txBody>
      </p:sp>
    </p:spTree>
    <p:extLst>
      <p:ext uri="{BB962C8B-B14F-4D97-AF65-F5344CB8AC3E}">
        <p14:creationId xmlns:p14="http://schemas.microsoft.com/office/powerpoint/2010/main" val="29292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fltVal val="0"/>
                                          </p:val>
                                        </p:tav>
                                        <p:tav tm="100000">
                                          <p:val>
                                            <p:strVal val="#ppt_w"/>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 calcmode="lin" valueType="num">
                                      <p:cBhvr>
                                        <p:cTn id="17" dur="1000" fill="hold"/>
                                        <p:tgtEl>
                                          <p:spTgt spid="27"/>
                                        </p:tgtEl>
                                        <p:attrNameLst>
                                          <p:attrName>style.rotation</p:attrName>
                                        </p:attrNameLst>
                                      </p:cBhvr>
                                      <p:tavLst>
                                        <p:tav tm="0">
                                          <p:val>
                                            <p:fltVal val="90"/>
                                          </p:val>
                                        </p:tav>
                                        <p:tav tm="100000">
                                          <p:val>
                                            <p:fltVal val="0"/>
                                          </p:val>
                                        </p:tav>
                                      </p:tavLst>
                                    </p:anim>
                                    <p:animEffect transition="in" filter="fade">
                                      <p:cBhvr>
                                        <p:cTn id="18" dur="1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anim calcmode="lin" valueType="num">
                                      <p:cBhvr>
                                        <p:cTn id="56" dur="2000" fill="hold"/>
                                        <p:tgtEl>
                                          <p:spTgt spid="28"/>
                                        </p:tgtEl>
                                        <p:attrNameLst>
                                          <p:attrName>ppt_w</p:attrName>
                                        </p:attrNameLst>
                                      </p:cBhvr>
                                      <p:tavLst>
                                        <p:tav tm="0" fmla="#ppt_w*sin(2.5*pi*$)">
                                          <p:val>
                                            <p:fltVal val="0"/>
                                          </p:val>
                                        </p:tav>
                                        <p:tav tm="100000">
                                          <p:val>
                                            <p:fltVal val="1"/>
                                          </p:val>
                                        </p:tav>
                                      </p:tavLst>
                                    </p:anim>
                                    <p:anim calcmode="lin" valueType="num">
                                      <p:cBhvr>
                                        <p:cTn id="57"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3" grpId="0"/>
      <p:bldP spid="24" grpId="0"/>
      <p:bldP spid="26" grpId="0"/>
      <p:bldP spid="27" grpId="0"/>
      <p:bldP spid="2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B48F-35B4-4DD8-85DF-ADFAC302C746}"/>
              </a:ext>
            </a:extLst>
          </p:cNvPr>
          <p:cNvSpPr>
            <a:spLocks noGrp="1"/>
          </p:cNvSpPr>
          <p:nvPr>
            <p:ph type="title"/>
          </p:nvPr>
        </p:nvSpPr>
        <p:spPr/>
        <p:txBody>
          <a:bodyPr/>
          <a:lstStyle/>
          <a:p>
            <a:r>
              <a:rPr lang="en-US" dirty="0" err="1"/>
              <a:t>Hexaflex</a:t>
            </a:r>
            <a:r>
              <a:rPr lang="en-US" dirty="0"/>
              <a:t> exercises</a:t>
            </a:r>
          </a:p>
        </p:txBody>
      </p:sp>
      <p:sp>
        <p:nvSpPr>
          <p:cNvPr id="3" name="Content Placeholder 2">
            <a:extLst>
              <a:ext uri="{FF2B5EF4-FFF2-40B4-BE49-F238E27FC236}">
                <a16:creationId xmlns:a16="http://schemas.microsoft.com/office/drawing/2014/main" id="{807F5D05-06F5-4AA9-862D-7947AA354B6B}"/>
              </a:ext>
            </a:extLst>
          </p:cNvPr>
          <p:cNvSpPr>
            <a:spLocks noGrp="1"/>
          </p:cNvSpPr>
          <p:nvPr>
            <p:ph idx="1"/>
          </p:nvPr>
        </p:nvSpPr>
        <p:spPr>
          <a:xfrm>
            <a:off x="685346" y="2096063"/>
            <a:ext cx="7765322" cy="4152335"/>
          </a:xfrm>
        </p:spPr>
        <p:txBody>
          <a:bodyPr>
            <a:normAutofit fontScale="92500" lnSpcReduction="10000"/>
          </a:bodyPr>
          <a:lstStyle/>
          <a:p>
            <a:r>
              <a:rPr lang="en-US" sz="2800" dirty="0"/>
              <a:t>Postal Carrier (individual)</a:t>
            </a:r>
          </a:p>
          <a:p>
            <a:pPr lvl="1"/>
            <a:r>
              <a:rPr lang="en-US" sz="2600" dirty="0"/>
              <a:t>Write down aversive private event</a:t>
            </a:r>
          </a:p>
          <a:p>
            <a:pPr lvl="1"/>
            <a:r>
              <a:rPr lang="en-US" sz="2600" dirty="0"/>
              <a:t>Carry while engaging in valued action</a:t>
            </a:r>
          </a:p>
          <a:p>
            <a:r>
              <a:rPr lang="en-US" sz="2800" dirty="0"/>
              <a:t>Mindful Eye-Gazing (partnered)</a:t>
            </a:r>
          </a:p>
          <a:p>
            <a:pPr lvl="1"/>
            <a:r>
              <a:rPr lang="en-US" sz="2600" dirty="0"/>
              <a:t>Partners silently connect with each other</a:t>
            </a:r>
          </a:p>
          <a:p>
            <a:r>
              <a:rPr lang="en-US" sz="2800" dirty="0"/>
              <a:t>Passengers on the Bus (group)</a:t>
            </a:r>
          </a:p>
          <a:p>
            <a:pPr lvl="1"/>
            <a:r>
              <a:rPr lang="en-US" sz="2600" dirty="0"/>
              <a:t>Group members act out driver’s private events</a:t>
            </a:r>
          </a:p>
          <a:p>
            <a:pPr lvl="1"/>
            <a:r>
              <a:rPr lang="en-US" sz="2600" dirty="0"/>
              <a:t>Driver inflexibly/flexibly interacts with them</a:t>
            </a:r>
          </a:p>
        </p:txBody>
      </p:sp>
    </p:spTree>
    <p:extLst>
      <p:ext uri="{BB962C8B-B14F-4D97-AF65-F5344CB8AC3E}">
        <p14:creationId xmlns:p14="http://schemas.microsoft.com/office/powerpoint/2010/main" val="2030353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CT I Workshop two-Day Introduction to acceptance and commitment therapy&amp;quot;&quot;/&gt;&lt;property id=&quot;20307&quot; value=&quot;448&quot;/&gt;&lt;/object&gt;&lt;object type=&quot;3&quot; unique_id=&quot;10004&quot;&gt;&lt;property id=&quot;20148&quot; value=&quot;5&quot;/&gt;&lt;property id=&quot;20300&quot; value=&quot;Slide 2 - &amp;quot;Act roots&amp;quot;&quot;/&gt;&lt;property id=&quot;20307&quot; value=&quot;362&quot;/&gt;&lt;/object&gt;&lt;object type=&quot;3&quot; unique_id=&quot;10005&quot;&gt;&lt;property id=&quot;20148&quot; value=&quot;5&quot;/&gt;&lt;property id=&quot;20300&quot; value=&quot;Slide 3 - &amp;quot;ACT is like driving a car&amp;quot;&quot;/&gt;&lt;property id=&quot;20307&quot; value=&quot;364&quot;/&gt;&lt;/object&gt;&lt;object type=&quot;3&quot; unique_id=&quot;10006&quot;&gt;&lt;property id=&quot;20148&quot; value=&quot;5&quot;/&gt;&lt;property id=&quot;20300&quot; value=&quot;Slide 4 - &amp;quot;Contextual behavioral science&amp;quot;&quot;/&gt;&lt;property id=&quot;20307&quot; value=&quot;523&quot;/&gt;&lt;/object&gt;&lt;object type=&quot;3&quot; unique_id=&quot;10007&quot;&gt;&lt;property id=&quot;20148&quot; value=&quot;5&quot;/&gt;&lt;property id=&quot;20300&quot; value=&quot;Slide 5 - &amp;quot;Act Philosophy: fC&amp;quot;&quot;/&gt;&lt;property id=&quot;20307&quot; value=&quot;366&quot;/&gt;&lt;/object&gt;&lt;object type=&quot;3&quot; unique_id=&quot;10008&quot;&gt;&lt;property id=&quot;20148&quot; value=&quot;5&quot;/&gt;&lt;property id=&quot;20300&quot; value=&quot;Slide 6 - &amp;quot;function over form&amp;quot;&quot;/&gt;&lt;property id=&quot;20307&quot; value=&quot;390&quot;/&gt;&lt;/object&gt;&lt;object type=&quot;3&quot; unique_id=&quot;10009&quot;&gt;&lt;property id=&quot;20148&quot; value=&quot;5&quot;/&gt;&lt;property id=&quot;20300&quot; value=&quot;Slide 7 - &amp;quot;Philosophy of FC&amp;quot;&quot;/&gt;&lt;property id=&quot;20307&quot; value=&quot;367&quot;/&gt;&lt;/object&gt;&lt;object type=&quot;3&quot; unique_id=&quot;10010&quot;&gt;&lt;property id=&quot;20148&quot; value=&quot;5&quot;/&gt;&lt;property id=&quot;20300&quot; value=&quot;Slide 8 - &amp;quot;Context over content&amp;quot;&quot;/&gt;&lt;property id=&quot;20307&quot; value=&quot;548&quot;/&gt;&lt;/object&gt;&lt;object type=&quot;3&quot; unique_id=&quot;10011&quot;&gt;&lt;property id=&quot;20148&quot; value=&quot;5&quot;/&gt;&lt;property id=&quot;20300&quot; value=&quot;Slide 9 - &amp;quot;Goal of fc&amp;quot;&quot;/&gt;&lt;property id=&quot;20307&quot; value=&quot;368&quot;/&gt;&lt;/object&gt;&lt;object type=&quot;3&quot; unique_id=&quot;10012&quot;&gt;&lt;property id=&quot;20148&quot; value=&quot;5&quot;/&gt;&lt;property id=&quot;20300&quot; value=&quot;Slide 10 - &amp;quot;workability&amp;quot;&quot;/&gt;&lt;property id=&quot;20307&quot; value=&quot;370&quot;/&gt;&lt;/object&gt;&lt;object type=&quot;3&quot; unique_id=&quot;10013&quot;&gt;&lt;property id=&quot;20148&quot; value=&quot;5&quot;/&gt;&lt;property id=&quot;20300&quot; value=&quot;Slide 11 - &amp;quot;Act Technology: aba&amp;quot;&quot;/&gt;&lt;property id=&quot;20307&quot; value=&quot;372&quot;/&gt;&lt;/object&gt;&lt;object type=&quot;3&quot; unique_id=&quot;10014&quot;&gt;&lt;property id=&quot;20148&quot; value=&quot;5&quot;/&gt;&lt;property id=&quot;20300&quot; value=&quot;Slide 12 - &amp;quot;Abc Analysis&amp;quot;&quot;/&gt;&lt;property id=&quot;20307&quot; value=&quot;463&quot;/&gt;&lt;/object&gt;&lt;object type=&quot;3&quot; unique_id=&quot;10015&quot;&gt;&lt;property id=&quot;20148&quot; value=&quot;5&quot;/&gt;&lt;property id=&quot;20300&quot; value=&quot;Slide 13 - &amp;quot;Reinforcing Consequences&amp;quot;&quot;/&gt;&lt;property id=&quot;20307&quot; value=&quot;375&quot;/&gt;&lt;/object&gt;&lt;object type=&quot;3&quot; unique_id=&quot;10016&quot;&gt;&lt;property id=&quot;20148&quot; value=&quot;5&quot;/&gt;&lt;property id=&quot;20300&quot; value=&quot;Slide 14 - &amp;quot;Behavior under aversive control&amp;quot;&quot;/&gt;&lt;property id=&quot;20307&quot; value=&quot;377&quot;/&gt;&lt;/object&gt;&lt;object type=&quot;3&quot; unique_id=&quot;10017&quot;&gt;&lt;property id=&quot;20148&quot; value=&quot;5&quot;/&gt;&lt;property id=&quot;20300&quot; value=&quot;Slide 15 - &amp;quot;Behavior under appetitive control&amp;quot;&quot;/&gt;&lt;property id=&quot;20307&quot; value=&quot;378&quot;/&gt;&lt;/object&gt;&lt;object type=&quot;3&quot; unique_id=&quot;10018&quot;&gt;&lt;property id=&quot;20148&quot; value=&quot;5&quot;/&gt;&lt;property id=&quot;20300&quot; value=&quot;Slide 16 - &amp;quot;Not so Dichotomous&amp;quot;&quot;/&gt;&lt;property id=&quot;20307&quot; value=&quot;634&quot;/&gt;&lt;/object&gt;&lt;object type=&quot;3&quot; unique_id=&quot;10019&quot;&gt;&lt;property id=&quot;20148&quot; value=&quot;5&quot;/&gt;&lt;property id=&quot;20300&quot; value=&quot;Slide 17 - &amp;quot;What About Punishment?&amp;quot;&quot;/&gt;&lt;property id=&quot;20307&quot; value=&quot;681&quot;/&gt;&lt;/object&gt;&lt;object type=&quot;3&quot; unique_id=&quot;10020&quot;&gt;&lt;property id=&quot;20148&quot; value=&quot;5&quot;/&gt;&lt;property id=&quot;20300&quot; value=&quot;Slide 18 - &amp;quot;Aims of abc Analysis&amp;quot;&quot;/&gt;&lt;property id=&quot;20307&quot; value=&quot;764&quot;/&gt;&lt;/object&gt;&lt;object type=&quot;3&quot; unique_id=&quot;10021&quot;&gt;&lt;property id=&quot;20148&quot; value=&quot;5&quot;/&gt;&lt;property id=&quot;20300&quot; value=&quot;Slide 19 - &amp;quot;ACT theory: RFT&amp;quot;&quot;/&gt;&lt;property id=&quot;20307&quot; value=&quot;668&quot;/&gt;&lt;/object&gt;&lt;object type=&quot;3&quot; unique_id=&quot;10022&quot;&gt;&lt;property id=&quot;20148&quot; value=&quot;5&quot;/&gt;&lt;property id=&quot;20300&quot; value=&quot;Slide 20 - &amp;quot;RFT: Made Simple&amp;quot;&quot;/&gt;&lt;property id=&quot;20307&quot; value=&quot;765&quot;/&gt;&lt;/object&gt;&lt;object type=&quot;3&quot; unique_id=&quot;10023&quot;&gt;&lt;property id=&quot;20148&quot; value=&quot;5&quot;/&gt;&lt;property id=&quot;20300&quot; value=&quot;Slide 21 - &amp;quot;Types of relational frames&amp;quot;&quot;/&gt;&lt;property id=&quot;20307&quot; value=&quot;552&quot;/&gt;&lt;/object&gt;&lt;object type=&quot;3&quot; unique_id=&quot;10024&quot;&gt;&lt;property id=&quot;20148&quot; value=&quot;5&quot;/&gt;&lt;property id=&quot;20300&quot; value=&quot;Slide 22 - &amp;quot;Intrinsic vs Symbolic relations&amp;quot;&quot;/&gt;&lt;property id=&quot;20307&quot; value=&quot;584&quot;/&gt;&lt;/object&gt;&lt;object type=&quot;3&quot; unique_id=&quot;10025&quot;&gt;&lt;property id=&quot;20148&quot; value=&quot;5&quot;/&gt;&lt;property id=&quot;20300&quot; value=&quot;Slide 23 - &amp;quot;trained vs derived relations&amp;quot;&quot;/&gt;&lt;property id=&quot;20307&quot; value=&quot;380&quot;/&gt;&lt;/object&gt;&lt;object type=&quot;3&quot; unique_id=&quot;10026&quot;&gt;&lt;property id=&quot;20148&quot; value=&quot;5&quot;/&gt;&lt;property id=&quot;20300&quot; value=&quot;Slide 24 - &amp;quot;Deriving Relations of ‘Self’&amp;quot;&quot;/&gt;&lt;property id=&quot;20307&quot; value=&quot;705&quot;/&gt;&lt;/object&gt;&lt;object type=&quot;3&quot; unique_id=&quot;10027&quot;&gt;&lt;property id=&quot;20148&quot; value=&quot;5&quot;/&gt;&lt;property id=&quot;20300&quot; value=&quot;Slide 25 - &amp;quot;properties of rft&amp;quot;&quot;/&gt;&lt;property id=&quot;20307&quot; value=&quot;387&quot;/&gt;&lt;/object&gt;&lt;object type=&quot;3&quot; unique_id=&quot;10028&quot;&gt;&lt;property id=&quot;20148&quot; value=&quot;5&quot;/&gt;&lt;property id=&quot;20300&quot; value=&quot;Slide 26 - &amp;quot;RFT: mutual entailment&amp;quot;&quot;/&gt;&lt;property id=&quot;20307&quot; value=&quot;381&quot;/&gt;&lt;/object&gt;&lt;object type=&quot;3&quot; unique_id=&quot;10029&quot;&gt;&lt;property id=&quot;20148&quot; value=&quot;5&quot;/&gt;&lt;property id=&quot;20300&quot; value=&quot;Slide 27 - &amp;quot;Rft: combinatorial entailment&amp;quot;&quot;/&gt;&lt;property id=&quot;20307&quot; value=&quot;382&quot;/&gt;&lt;/object&gt;&lt;object type=&quot;3&quot; unique_id=&quot;10030&quot;&gt;&lt;property id=&quot;20148&quot; value=&quot;5&quot;/&gt;&lt;property id=&quot;20300&quot; value=&quot;Slide 28&quot;/&gt;&lt;property id=&quot;20307&quot; value=&quot;383&quot;/&gt;&lt;/object&gt;&lt;object type=&quot;3&quot; unique_id=&quot;10031&quot;&gt;&lt;property id=&quot;20148&quot; value=&quot;5&quot;/&gt;&lt;property id=&quot;20300&quot; value=&quot;Slide 29&quot;/&gt;&lt;property id=&quot;20307&quot; value=&quot;376&quot;/&gt;&lt;/object&gt;&lt;object type=&quot;3&quot; unique_id=&quot;10032&quot;&gt;&lt;property id=&quot;20148&quot; value=&quot;5&quot;/&gt;&lt;property id=&quot;20300&quot; value=&quot;Slide 30&quot;/&gt;&lt;property id=&quot;20307&quot; value=&quot;384&quot;/&gt;&lt;/object&gt;&lt;object type=&quot;3&quot; unique_id=&quot;10033&quot;&gt;&lt;property id=&quot;20148&quot; value=&quot;5&quot;/&gt;&lt;property id=&quot;20300&quot; value=&quot;Slide 31 - &amp;quot;Deriving and Following Rules&amp;quot;&quot;/&gt;&lt;property id=&quot;20307&quot; value=&quot;721&quot;/&gt;&lt;/object&gt;&lt;object type=&quot;3&quot; unique_id=&quot;10034&quot;&gt;&lt;property id=&quot;20148&quot; value=&quot;5&quot;/&gt;&lt;property id=&quot;20300&quot; value=&quot;Slide 32 - &amp;quot;Human Language: double-edged sword&amp;quot;&quot;/&gt;&lt;property id=&quot;20307&quot; value=&quot;715&quot;/&gt;&lt;/object&gt;&lt;object type=&quot;3&quot; unique_id=&quot;10035&quot;&gt;&lt;property id=&quot;20148&quot; value=&quot;5&quot;/&gt;&lt;property id=&quot;20300&quot; value=&quot;Slide 33 - &amp;quot;Problem-Solving in ACT&amp;quot;&quot;/&gt;&lt;property id=&quot;20307&quot; value=&quot;550&quot;/&gt;&lt;/object&gt;&lt;object type=&quot;3&quot; unique_id=&quot;10036&quot;&gt;&lt;property id=&quot;20148&quot; value=&quot;5&quot;/&gt;&lt;property id=&quot;20300&quot; value=&quot;Slide 34 - &amp;quot;Transforming function in ACT&amp;quot;&quot;/&gt;&lt;property id=&quot;20307&quot; value=&quot;549&quot;/&gt;&lt;/object&gt;&lt;object type=&quot;3&quot; unique_id=&quot;10037&quot;&gt;&lt;property id=&quot;20148&quot; value=&quot;5&quot;/&gt;&lt;property id=&quot;20300&quot; value=&quot;Slide 35 - &amp;quot;AcT: Simply Put&amp;quot;&quot;/&gt;&lt;property id=&quot;20307&quot; value=&quot;472&quot;/&gt;&lt;/object&gt;&lt;object type=&quot;3&quot; unique_id=&quot;10038&quot;&gt;&lt;property id=&quot;20148&quot; value=&quot;5&quot;/&gt;&lt;property id=&quot;20300&quot; value=&quot;Slide 36 - &amp;quot;ACT: Technically Speaking&amp;quot;&quot;/&gt;&lt;property id=&quot;20307&quot; value=&quot;389&quot;/&gt;&lt;/object&gt;&lt;object type=&quot;3&quot; unique_id=&quot;10039&quot;&gt;&lt;property id=&quot;20148&quot; value=&quot;5&quot;/&gt;&lt;property id=&quot;20300&quot; value=&quot;Slide 37 - &amp;quot;Waves of Behavioral Therapy&amp;quot;&quot;/&gt;&lt;property id=&quot;20307&quot; value=&quot;772&quot;/&gt;&lt;/object&gt;&lt;object type=&quot;3&quot; unique_id=&quot;10040&quot;&gt;&lt;property id=&quot;20148&quot; value=&quot;5&quot;/&gt;&lt;property id=&quot;20300&quot; value=&quot;Slide 38 - &amp;quot;Contextual Behavioral Approach&amp;quot;&quot;/&gt;&lt;property id=&quot;20307&quot; value=&quot;699&quot;/&gt;&lt;/object&gt;&lt;object type=&quot;3&quot; unique_id=&quot;10041&quot;&gt;&lt;property id=&quot;20148&quot; value=&quot;5&quot;/&gt;&lt;property id=&quot;20300&quot; value=&quot;Slide 39 - &amp;quot;ACT Training Model&amp;quot;&quot;/&gt;&lt;property id=&quot;20307&quot; value=&quot;771&quot;/&gt;&lt;/object&gt;&lt;object type=&quot;3&quot; unique_id=&quot;10042&quot;&gt;&lt;property id=&quot;20148&quot; value=&quot;5&quot;/&gt;&lt;property id=&quot;20300&quot; value=&quot;Slide 40 - &amp;quot;Psychological inflexibility&amp;quot;&quot;/&gt;&lt;property id=&quot;20307&quot; value=&quot;505&quot;/&gt;&lt;/object&gt;&lt;object type=&quot;3&quot; unique_id=&quot;10043&quot;&gt;&lt;property id=&quot;20148&quot; value=&quot;5&quot;/&gt;&lt;property id=&quot;20300&quot; value=&quot;Slide 41&quot;/&gt;&lt;property id=&quot;20307&quot; value=&quot;406&quot;/&gt;&lt;/object&gt;&lt;object type=&quot;3&quot; unique_id=&quot;10044&quot;&gt;&lt;property id=&quot;20148&quot; value=&quot;5&quot;/&gt;&lt;property id=&quot;20300&quot; value=&quot;Slide 42 - &amp;quot;Psychological inflexibility&amp;quot;&quot;/&gt;&lt;property id=&quot;20307&quot; value=&quot;400&quot;/&gt;&lt;/object&gt;&lt;object type=&quot;3&quot; unique_id=&quot;10045&quot;&gt;&lt;property id=&quot;20148&quot; value=&quot;5&quot;/&gt;&lt;property id=&quot;20300&quot; value=&quot;Slide 43 - &amp;quot;Inflexibility: fusion&amp;quot;&quot;/&gt;&lt;property id=&quot;20307&quot; value=&quot;677&quot;/&gt;&lt;/object&gt;&lt;object type=&quot;3&quot; unique_id=&quot;10046&quot;&gt;&lt;property id=&quot;20148&quot; value=&quot;5&quot;/&gt;&lt;property id=&quot;20300&quot; value=&quot;Slide 44 - &amp;quot;Fusion: Topography vs Function&amp;quot;&quot;/&gt;&lt;property id=&quot;20307&quot; value=&quot;630&quot;/&gt;&lt;/object&gt;&lt;object type=&quot;3&quot; unique_id=&quot;10047&quot;&gt;&lt;property id=&quot;20148&quot; value=&quot;5&quot;/&gt;&lt;property id=&quot;20300&quot; value=&quot;Slide 45 - &amp;quot;Attachment to the conceptualized self&amp;quot;&quot;/&gt;&lt;property id=&quot;20307&quot; value=&quot;682&quot;/&gt;&lt;/object&gt;&lt;object type=&quot;3&quot; unique_id=&quot;10048&quot;&gt;&lt;property id=&quot;20148&quot; value=&quot;5&quot;/&gt;&lt;property id=&quot;20300&quot; value=&quot;Slide 46 - &amp;quot;Inflexibility: Avoidance&amp;quot;&quot;/&gt;&lt;property id=&quot;20307&quot; value=&quot;358&quot;/&gt;&lt;/object&gt;&lt;object type=&quot;3&quot; unique_id=&quot;10049&quot;&gt;&lt;property id=&quot;20148&quot; value=&quot;5&quot;/&gt;&lt;property id=&quot;20300&quot; value=&quot;Slide 47 - &amp;quot;Avoidance: function&amp;quot;&quot;/&gt;&lt;property id=&quot;20307&quot; value=&quot;413&quot;/&gt;&lt;/object&gt;&lt;object type=&quot;3&quot; unique_id=&quot;10050&quot;&gt;&lt;property id=&quot;20148&quot; value=&quot;5&quot;/&gt;&lt;property id=&quot;20300&quot; value=&quot;Slide 48 - &amp;quot;Avoidance: target&amp;quot;&quot;/&gt;&lt;property id=&quot;20307&quot; value=&quot;414&quot;/&gt;&lt;/object&gt;&lt;object type=&quot;3&quot; unique_id=&quot;10051&quot;&gt;&lt;property id=&quot;20148&quot; value=&quot;5&quot;/&gt;&lt;property id=&quot;20300&quot; value=&quot;Slide 49 - &amp;quot;Connect the dots&amp;quot;&quot;/&gt;&lt;property id=&quot;20307&quot; value=&quot;618&quot;/&gt;&lt;/object&gt;&lt;object type=&quot;3&quot; unique_id=&quot;10052&quot;&gt;&lt;property id=&quot;20148&quot; value=&quot;5&quot;/&gt;&lt;property id=&quot;20300&quot; value=&quot;Slide 50 - &amp;quot;Avoidance: common consequences&amp;quot;&quot;/&gt;&lt;property id=&quot;20307&quot; value=&quot;603&quot;/&gt;&lt;/object&gt;&lt;object type=&quot;3&quot; unique_id=&quot;10053&quot;&gt;&lt;property id=&quot;20148&quot; value=&quot;5&quot;/&gt;&lt;property id=&quot;20300&quot; value=&quot;Slide 51 - &amp;quot;Disconnected from values&amp;quot;&quot;/&gt;&lt;property id=&quot;20307&quot; value=&quot;419&quot;/&gt;&lt;/object&gt;&lt;object type=&quot;3&quot; unique_id=&quot;10054&quot;&gt;&lt;property id=&quot;20148&quot; value=&quot;5&quot;/&gt;&lt;property id=&quot;20300&quot; value=&quot;Slide 52 - &amp;quot;Ineffective action&amp;quot;&quot;/&gt;&lt;property id=&quot;20307&quot; value=&quot;420&quot;/&gt;&lt;/object&gt;&lt;object type=&quot;3&quot; unique_id=&quot;10055&quot;&gt;&lt;property id=&quot;20148&quot; value=&quot;5&quot;/&gt;&lt;property id=&quot;20300&quot; value=&quot;Slide 53 - &amp;quot;Creative hopelessness&amp;quot;&quot;/&gt;&lt;property id=&quot;20307&quot; value=&quot;421&quot;/&gt;&lt;/object&gt;&lt;object type=&quot;3&quot; unique_id=&quot;10056&quot;&gt;&lt;property id=&quot;20148&quot; value=&quot;5&quot;/&gt;&lt;property id=&quot;20300&quot; value=&quot;Slide 54 - &amp;quot;Creative hopelessness&amp;quot;&quot;/&gt;&lt;property id=&quot;20307&quot; value=&quot;422&quot;/&gt;&lt;/object&gt;&lt;object type=&quot;3&quot; unique_id=&quot;10057&quot;&gt;&lt;property id=&quot;20148&quot; value=&quot;5&quot;/&gt;&lt;property id=&quot;20300&quot; value=&quot;Slide 55 - &amp;quot;Creative hopelessness&amp;quot;&quot;/&gt;&lt;property id=&quot;20307&quot; value=&quot;423&quot;/&gt;&lt;/object&gt;&lt;object type=&quot;3&quot; unique_id=&quot;10058&quot;&gt;&lt;property id=&quot;20148&quot; value=&quot;5&quot;/&gt;&lt;property id=&quot;20300&quot; value=&quot;Slide 56 - &amp;quot;Creative hopelessness&amp;quot;&quot;/&gt;&lt;property id=&quot;20307&quot; value=&quot;424&quot;/&gt;&lt;/object&gt;&lt;object type=&quot;3&quot; unique_id=&quot;10059&quot;&gt;&lt;property id=&quot;20148&quot; value=&quot;5&quot;/&gt;&lt;property id=&quot;20300&quot; value=&quot;Slide 57 - &amp;quot;Creative hopelessness: metaphors&amp;quot;&quot;/&gt;&lt;property id=&quot;20307&quot; value=&quot;617&quot;/&gt;&lt;/object&gt;&lt;object type=&quot;3&quot; unique_id=&quot;10060&quot;&gt;&lt;property id=&quot;20148&quot; value=&quot;5&quot;/&gt;&lt;property id=&quot;20300&quot; value=&quot;Slide 58 - &amp;quot;METAPHORS IN ACT&amp;quot;&quot;/&gt;&lt;property id=&quot;20307&quot; value=&quot;598&quot;/&gt;&lt;/object&gt;&lt;object type=&quot;3&quot; unique_id=&quot;10061&quot;&gt;&lt;property id=&quot;20148&quot; value=&quot;5&quot;/&gt;&lt;property id=&quot;20300&quot; value=&quot;Slide 59 - &amp;quot;QuickSand Metaphor&amp;quot;&quot;/&gt;&lt;property id=&quot;20307&quot; value=&quot;386&quot;/&gt;&lt;/object&gt;&lt;object type=&quot;3&quot; unique_id=&quot;10062&quot;&gt;&lt;property id=&quot;20148&quot; value=&quot;5&quot;/&gt;&lt;property id=&quot;20300&quot; value=&quot;Slide 60 - &amp;quot;Creative Hopelessness: Made Simple&amp;quot;&quot;/&gt;&lt;property id=&quot;20307&quot; value=&quot;708&quot;/&gt;&lt;/object&gt;&lt;object type=&quot;3&quot; unique_id=&quot;10063&quot;&gt;&lt;property id=&quot;20148&quot; value=&quot;5&quot;/&gt;&lt;property id=&quot;20300&quot; value=&quot;Slide 61 - &amp;quot;psychological flexibility&amp;quot;&quot;/&gt;&lt;property id=&quot;20307&quot; value=&quot;399&quot;/&gt;&lt;/object&gt;&lt;object type=&quot;3&quot; unique_id=&quot;10064&quot;&gt;&lt;property id=&quot;20148&quot; value=&quot;5&quot;/&gt;&lt;property id=&quot;20300&quot; value=&quot;Slide 62&quot;/&gt;&lt;property id=&quot;20307&quot; value=&quot;483&quot;/&gt;&lt;/object&gt;&lt;object type=&quot;3&quot; unique_id=&quot;10065&quot;&gt;&lt;property id=&quot;20148&quot; value=&quot;5&quot;/&gt;&lt;property id=&quot;20300&quot; value=&quot;Slide 63 - &amp;quot;act: Broadly Applicable&amp;quot;&quot;/&gt;&lt;property id=&quot;20307&quot; value=&quot;648&quot;/&gt;&lt;/object&gt;&lt;object type=&quot;3&quot; unique_id=&quot;10066&quot;&gt;&lt;property id=&quot;20148&quot; value=&quot;5&quot;/&gt;&lt;property id=&quot;20300&quot; value=&quot;Slide 64 - &amp;quot;Act evidence base&amp;quot;&quot;/&gt;&lt;property id=&quot;20307&quot; value=&quot;649&quot;/&gt;&lt;/object&gt;&lt;object type=&quot;3&quot; unique_id=&quot;10067&quot;&gt;&lt;property id=&quot;20148&quot; value=&quot;5&quot;/&gt;&lt;property id=&quot;20300&quot; value=&quot;Slide 65 - &amp;quot;ACT Mediational evidence&amp;quot;&quot;/&gt;&lt;property id=&quot;20307&quot; value=&quot;680&quot;/&gt;&lt;/object&gt;&lt;object type=&quot;3&quot; unique_id=&quot;10068&quot;&gt;&lt;property id=&quot;20148&quot; value=&quot;5&quot;/&gt;&lt;property id=&quot;20300&quot; value=&quot;Slide 66 - &amp;quot;Contact with present moment&amp;quot;&quot;/&gt;&lt;property id=&quot;20307&quot; value=&quot;320&quot;/&gt;&lt;/object&gt;&lt;object type=&quot;3&quot; unique_id=&quot;10069&quot;&gt;&lt;property id=&quot;20148&quot; value=&quot;5&quot;/&gt;&lt;property id=&quot;20300&quot; value=&quot;Slide 67 - &amp;quot;Contact with present moment: steps&amp;quot;&quot;/&gt;&lt;property id=&quot;20307&quot; value=&quot;287&quot;/&gt;&lt;/object&gt;&lt;object type=&quot;3&quot; unique_id=&quot;10070&quot;&gt;&lt;property id=&quot;20148&quot; value=&quot;5&quot;/&gt;&lt;property id=&quot;20300&quot; value=&quot;Slide 68 - &amp;quot;Contact with present moment: Clinical Applications&amp;quot;&quot;/&gt;&lt;property id=&quot;20307&quot; value=&quot;296&quot;/&gt;&lt;/object&gt;&lt;object type=&quot;3&quot; unique_id=&quot;10071&quot;&gt;&lt;property id=&quot;20148&quot; value=&quot;5&quot;/&gt;&lt;property id=&quot;20300&quot; value=&quot;Slide 69 - &amp;quot;Self-as-context: the observing self&amp;quot;&quot;/&gt;&lt;property id=&quot;20307&quot; value=&quot;318&quot;/&gt;&lt;/object&gt;&lt;object type=&quot;3&quot; unique_id=&quot;10072&quot;&gt;&lt;property id=&quot;20148&quot; value=&quot;5&quot;/&gt;&lt;property id=&quot;20300&quot; value=&quot;Slide 70 - &amp;quot;Self-as-context: Flexible perspective taking&amp;quot;&quot;/&gt;&lt;property id=&quot;20307&quot; value=&quot;319&quot;/&gt;&lt;/object&gt;&lt;object type=&quot;3&quot; unique_id=&quot;10073&quot;&gt;&lt;property id=&quot;20148&quot; value=&quot;5&quot;/&gt;&lt;property id=&quot;20300&quot; value=&quot;Slide 71 - &amp;quot;Contacting Self-as-context&amp;quot;&quot;/&gt;&lt;property id=&quot;20307&quot; value=&quot;288&quot;/&gt;&lt;/object&gt;&lt;object type=&quot;3&quot; unique_id=&quot;10074&quot;&gt;&lt;property id=&quot;20148&quot; value=&quot;5&quot;/&gt;&lt;property id=&quot;20300&quot; value=&quot;Slide 72 - &amp;quot;Self-as-context: clinical applications&amp;quot;&quot;/&gt;&lt;property id=&quot;20307&quot; value=&quot;568&quot;/&gt;&lt;/object&gt;&lt;object type=&quot;3&quot; unique_id=&quot;10075&quot;&gt;&lt;property id=&quot;20148&quot; value=&quot;5&quot;/&gt;&lt;property id=&quot;20300&quot; value=&quot;Slide 73 - &amp;quot;defusion&amp;quot;&quot;/&gt;&lt;property id=&quot;20307&quot; value=&quot;317&quot;/&gt;&lt;/object&gt;&lt;object type=&quot;3&quot; unique_id=&quot;10076&quot;&gt;&lt;property id=&quot;20148&quot; value=&quot;5&quot;/&gt;&lt;property id=&quot;20300&quot; value=&quot;Slide 74 - &amp;quot;Two paths of defusion&amp;quot;&quot;/&gt;&lt;property id=&quot;20307&quot; value=&quot;427&quot;/&gt;&lt;/object&gt;&lt;object type=&quot;3&quot; unique_id=&quot;10077&quot;&gt;&lt;property id=&quot;20148&quot; value=&quot;5&quot;/&gt;&lt;property id=&quot;20300&quot; value=&quot;Slide 75 - &amp;quot;Defusion: Distancing&amp;quot;&quot;/&gt;&lt;property id=&quot;20307&quot; value=&quot;428&quot;/&gt;&lt;/object&gt;&lt;object type=&quot;3&quot; unique_id=&quot;10078&quot;&gt;&lt;property id=&quot;20148&quot; value=&quot;5&quot;/&gt;&lt;property id=&quot;20300&quot; value=&quot;Slide 76 - &amp;quot;Distancing Interventions&amp;quot;&quot;/&gt;&lt;property id=&quot;20307&quot; value=&quot;289&quot;/&gt;&lt;/object&gt;&lt;object type=&quot;3&quot; unique_id=&quot;10079&quot;&gt;&lt;property id=&quot;20148&quot; value=&quot;5&quot;/&gt;&lt;property id=&quot;20300&quot; value=&quot;Slide 77 - &amp;quot;Defusion: deliteralizing&amp;quot;&quot;/&gt;&lt;property id=&quot;20307&quot; value=&quot;429&quot;/&gt;&lt;/object&gt;&lt;object type=&quot;3&quot; unique_id=&quot;10080&quot;&gt;&lt;property id=&quot;20148&quot; value=&quot;5&quot;/&gt;&lt;property id=&quot;20300&quot; value=&quot;Slide 78 - &amp;quot;Defusion: clinical applications&amp;quot;&quot;/&gt;&lt;property id=&quot;20307&quot; value=&quot;298&quot;/&gt;&lt;/object&gt;&lt;object type=&quot;3&quot; unique_id=&quot;10081&quot;&gt;&lt;property id=&quot;20148&quot; value=&quot;5&quot;/&gt;&lt;property id=&quot;20300&quot; value=&quot;Slide 79 - &amp;quot;Helpful questions for unhelpful thoughts&amp;quot;&quot;/&gt;&lt;property id=&quot;20307&quot; value=&quot;465&quot;/&gt;&lt;/object&gt;&lt;object type=&quot;3&quot; unique_id=&quot;10082&quot;&gt;&lt;property id=&quot;20148&quot; value=&quot;5&quot;/&gt;&lt;property id=&quot;20300&quot; value=&quot;Slide 80 - &amp;quot;Cognitive restructuring vs defusion&amp;quot;&quot;/&gt;&lt;property id=&quot;20307&quot; value=&quot;643&quot;/&gt;&lt;/object&gt;&lt;object type=&quot;3&quot; unique_id=&quot;10083&quot;&gt;&lt;property id=&quot;20148&quot; value=&quot;5&quot;/&gt;&lt;property id=&quot;20300&quot; value=&quot;Slide 81 - &amp;quot;acceptance&amp;quot;&quot;/&gt;&lt;property id=&quot;20307&quot; value=&quot;316&quot;/&gt;&lt;/object&gt;&lt;object type=&quot;3&quot; unique_id=&quot;10084&quot;&gt;&lt;property id=&quot;20148&quot; value=&quot;5&quot;/&gt;&lt;property id=&quot;20300&quot; value=&quot;Slide 82 - &amp;quot;Tolerance Vs Acceptance&amp;quot;&quot;/&gt;&lt;property id=&quot;20307&quot; value=&quot;671&quot;/&gt;&lt;/object&gt;&lt;object type=&quot;3&quot; unique_id=&quot;10085&quot;&gt;&lt;property id=&quot;20148&quot; value=&quot;5&quot;/&gt;&lt;property id=&quot;20300&quot; value=&quot;Slide 83 - &amp;quot;Mindful Acceptance&amp;quot;&quot;/&gt;&lt;property id=&quot;20307&quot; value=&quot;281&quot;/&gt;&lt;/object&gt;&lt;object type=&quot;3&quot; unique_id=&quot;10086&quot;&gt;&lt;property id=&quot;20148&quot; value=&quot;5&quot;/&gt;&lt;property id=&quot;20300&quot; value=&quot;Slide 84 - &amp;quot;Expansion&amp;quot;&quot;/&gt;&lt;property id=&quot;20307&quot; value=&quot;282&quot;/&gt;&lt;/object&gt;&lt;object type=&quot;3&quot; unique_id=&quot;10087&quot;&gt;&lt;property id=&quot;20148&quot; value=&quot;5&quot;/&gt;&lt;property id=&quot;20300&quot; value=&quot;Slide 85 - &amp;quot;Acceptance: clinical applications&amp;quot;&quot;/&gt;&lt;property id=&quot;20307&quot; value=&quot;299&quot;/&gt;&lt;/object&gt;&lt;object type=&quot;3&quot; unique_id=&quot;10088&quot;&gt;&lt;property id=&quot;20148&quot; value=&quot;5&quot;/&gt;&lt;property id=&quot;20300&quot; value=&quot;Slide 86 - &amp;quot;A meaningful life: RFT/ACT perspective&amp;quot;&quot;/&gt;&lt;property id=&quot;20307&quot; value=&quot;718&quot;/&gt;&lt;/object&gt;&lt;object type=&quot;3&quot; unique_id=&quot;10089&quot;&gt;&lt;property id=&quot;20148&quot; value=&quot;5&quot;/&gt;&lt;property id=&quot;20300&quot; value=&quot;Slide 87 - &amp;quot;Values&amp;quot;&quot;/&gt;&lt;property id=&quot;20307&quot; value=&quot;719&quot;/&gt;&lt;/object&gt;&lt;object type=&quot;3&quot; unique_id=&quot;10090&quot;&gt;&lt;property id=&quot;20148&quot; value=&quot;5&quot;/&gt;&lt;property id=&quot;20300&quot; value=&quot;Slide 88 - &amp;quot;Values vs goals&amp;quot;&quot;/&gt;&lt;property id=&quot;20307&quot; value=&quot;557&quot;/&gt;&lt;/object&gt;&lt;object type=&quot;3&quot; unique_id=&quot;10091&quot;&gt;&lt;property id=&quot;20148&quot; value=&quot;5&quot;/&gt;&lt;property id=&quot;20300&quot; value=&quot;Slide 89 - &amp;quot;Values Exploration&amp;quot;&quot;/&gt;&lt;property id=&quot;20307&quot; value=&quot;489&quot;/&gt;&lt;/object&gt;&lt;object type=&quot;3&quot; unique_id=&quot;10092&quot;&gt;&lt;property id=&quot;20148&quot; value=&quot;5&quot;/&gt;&lt;property id=&quot;20300&quot; value=&quot;Slide 90 - &amp;quot;Values Construction&amp;quot;&quot;/&gt;&lt;property id=&quot;20307&quot; value=&quot;620&quot;/&gt;&lt;/object&gt;&lt;object type=&quot;3&quot; unique_id=&quot;10093&quot;&gt;&lt;property id=&quot;20148&quot; value=&quot;5&quot;/&gt;&lt;property id=&quot;20300&quot; value=&quot;Slide 91 - &amp;quot;Values mapping&amp;quot;&quot;/&gt;&lt;property id=&quot;20307&quot; value=&quot;466&quot;/&gt;&lt;/object&gt;&lt;object type=&quot;3&quot; unique_id=&quot;10094&quot;&gt;&lt;property id=&quot;20148&quot; value=&quot;5&quot;/&gt;&lt;property id=&quot;20300&quot; value=&quot;Slide 92 - &amp;quot;Values: clinical applications&amp;quot;&quot;/&gt;&lt;property id=&quot;20307&quot; value=&quot;300&quot;/&gt;&lt;/object&gt;&lt;object type=&quot;3&quot; unique_id=&quot;10095&quot;&gt;&lt;property id=&quot;20148&quot; value=&quot;5&quot;/&gt;&lt;property id=&quot;20300&quot; value=&quot;Slide 93 - &amp;quot;Values and Vulnerabilities&amp;quot;&quot;/&gt;&lt;property id=&quot;20307&quot; value=&quot;490&quot;/&gt;&lt;/object&gt;&lt;object type=&quot;3&quot; unique_id=&quot;10096&quot;&gt;&lt;property id=&quot;20148&quot; value=&quot;5&quot;/&gt;&lt;property id=&quot;20300&quot; value=&quot;Slide 94 - &amp;quot;Committed Action&amp;quot;&quot;/&gt;&lt;property id=&quot;20307&quot; value=&quot;295&quot;/&gt;&lt;/object&gt;&lt;object type=&quot;3&quot; unique_id=&quot;10097&quot;&gt;&lt;property id=&quot;20148&quot; value=&quot;5&quot;/&gt;&lt;property id=&quot;20300&quot; value=&quot;Slide 95 - &amp;quot;committed action: Hierarchical framing&amp;quot;&quot;/&gt;&lt;property id=&quot;20307&quot; value=&quot;573&quot;/&gt;&lt;/object&gt;&lt;object type=&quot;3&quot; unique_id=&quot;10098&quot;&gt;&lt;property id=&quot;20148&quot; value=&quot;5&quot;/&gt;&lt;property id=&quot;20300&quot; value=&quot;Slide 96 - &amp;quot;Committed action: goal-setting&amp;quot;&quot;/&gt;&lt;property id=&quot;20307&quot; value=&quot;303&quot;/&gt;&lt;/object&gt;&lt;object type=&quot;3&quot; unique_id=&quot;10099&quot;&gt;&lt;property id=&quot;20148&quot; value=&quot;5&quot;/&gt;&lt;property id=&quot;20300&quot; value=&quot;Slide 97 - &amp;quot;Committed Action: clinical applications&amp;quot;&quot;/&gt;&lt;property id=&quot;20307&quot; value=&quot;301&quot;/&gt;&lt;/object&gt;&lt;object type=&quot;3&quot; unique_id=&quot;10100&quot;&gt;&lt;property id=&quot;20148&quot; value=&quot;5&quot;/&gt;&lt;property id=&quot;20300&quot; value=&quot;Slide 98&quot;/&gt;&lt;property id=&quot;20307&quot; value=&quot;267&quot;/&gt;&lt;/object&gt;&lt;object type=&quot;3&quot; unique_id=&quot;10101&quot;&gt;&lt;property id=&quot;20148&quot; value=&quot;5&quot;/&gt;&lt;property id=&quot;20300&quot; value=&quot;Slide 99 - &amp;quot;Hexaflex exercises&amp;quot;&quot;/&gt;&lt;property id=&quot;20307&quot; value=&quot;679&quot;/&gt;&lt;/object&gt;&lt;object type=&quot;3&quot; unique_id=&quot;10102&quot;&gt;&lt;property id=&quot;20148&quot; value=&quot;5&quot;/&gt;&lt;property id=&quot;20300&quot; value=&quot;Slide 100 - &amp;quot;Where’s the compassion?&amp;quot;&quot;/&gt;&lt;property id=&quot;20307&quot; value=&quot;656&quot;/&gt;&lt;/object&gt;&lt;object type=&quot;3&quot; unique_id=&quot;10103&quot;&gt;&lt;property id=&quot;20148&quot; value=&quot;5&quot;/&gt;&lt;property id=&quot;20300&quot; value=&quot;Slide 101 - &amp;quot;(Self-)compassion: Elements from ACT perspective&amp;quot;&quot;/&gt;&lt;property id=&quot;20307&quot; value=&quot;657&quot;/&gt;&lt;/object&gt;&lt;object type=&quot;3&quot; unique_id=&quot;10104&quot;&gt;&lt;property id=&quot;20148&quot; value=&quot;5&quot;/&gt;&lt;property id=&quot;20300&quot; value=&quot;Slide 102 - &amp;quot;Compassion for younger you&amp;quot;&quot;/&gt;&lt;property id=&quot;20307&quot; value=&quot;658&quot;/&gt;&lt;/object&gt;&lt;object type=&quot;3&quot; unique_id=&quot;10105&quot;&gt;&lt;property id=&quot;20148&quot; value=&quot;5&quot;/&gt;&lt;property id=&quot;20300&quot; value=&quot;Slide 103 - &amp;quot;ACT Matrix Overview&amp;quot;&quot;/&gt;&lt;property id=&quot;20307&quot; value=&quot;732&quot;/&gt;&lt;/object&gt;&lt;object type=&quot;3&quot; unique_id=&quot;10106&quot;&gt;&lt;property id=&quot;20148&quot; value=&quot;5&quot;/&gt;&lt;property id=&quot;20300&quot; value=&quot;Slide 104&quot;/&gt;&lt;property id=&quot;20307&quot; value=&quot;734&quot;/&gt;&lt;/object&gt;&lt;object type=&quot;3&quot; unique_id=&quot;10107&quot;&gt;&lt;property id=&quot;20148&quot; value=&quot;5&quot;/&gt;&lt;property id=&quot;20300&quot; value=&quot;Slide 105&quot;/&gt;&lt;property id=&quot;20307&quot; value=&quot;766&quot;/&gt;&lt;/object&gt;&lt;object type=&quot;3&quot; unique_id=&quot;10108&quot;&gt;&lt;property id=&quot;20148&quot; value=&quot;5&quot;/&gt;&lt;property id=&quot;20300&quot; value=&quot;Slide 106&quot;/&gt;&lt;property id=&quot;20307&quot; value=&quot;767&quot;/&gt;&lt;/object&gt;&lt;object type=&quot;3&quot; unique_id=&quot;10109&quot;&gt;&lt;property id=&quot;20148&quot; value=&quot;5&quot;/&gt;&lt;property id=&quot;20300&quot; value=&quot;Slide 107&quot;/&gt;&lt;property id=&quot;20307&quot; value=&quot;768&quot;/&gt;&lt;/object&gt;&lt;object type=&quot;3&quot; unique_id=&quot;10110&quot;&gt;&lt;property id=&quot;20148&quot; value=&quot;5&quot;/&gt;&lt;property id=&quot;20300&quot; value=&quot;Slide 108 - &amp;quot;Workability questions: away&amp;quot;&quot;/&gt;&lt;property id=&quot;20307&quot; value=&quot;740&quot;/&gt;&lt;/object&gt;&lt;object type=&quot;3&quot; unique_id=&quot;10111&quot;&gt;&lt;property id=&quot;20148&quot; value=&quot;5&quot;/&gt;&lt;property id=&quot;20300&quot; value=&quot;Slide 109 - &amp;quot;Workability questions: toward&amp;quot;&quot;/&gt;&lt;property id=&quot;20307&quot; value=&quot;741&quot;/&gt;&lt;/object&gt;&lt;object type=&quot;3&quot; unique_id=&quot;10112&quot;&gt;&lt;property id=&quot;20148&quot; value=&quot;5&quot;/&gt;&lt;property id=&quot;20300&quot; value=&quot;Slide 110 - &amp;quot;Case presentation&amp;quot;&quot;/&gt;&lt;property id=&quot;20307&quot; value=&quot;769&quot;/&gt;&lt;/object&gt;&lt;object type=&quot;3&quot; unique_id=&quot;10113&quot;&gt;&lt;property id=&quot;20148&quot; value=&quot;5&quot;/&gt;&lt;property id=&quot;20300&quot; value=&quot;Slide 111&quot;/&gt;&lt;property id=&quot;20307&quot; value=&quot;537&quot;/&gt;&lt;/object&gt;&lt;object type=&quot;3&quot; unique_id=&quot;10114&quot;&gt;&lt;property id=&quot;20148&quot; value=&quot;5&quot;/&gt;&lt;property id=&quot;20300&quot; value=&quot;Slide 112&quot;/&gt;&lt;property id=&quot;20307&quot; value=&quot;742&quot;/&gt;&lt;/object&gt;&lt;object type=&quot;3&quot; unique_id=&quot;10115&quot;&gt;&lt;property id=&quot;20148&quot; value=&quot;5&quot;/&gt;&lt;property id=&quot;20300&quot; value=&quot;Slide 113 - &amp;quot;ACT Matrix Interventions&amp;quot;&quot;/&gt;&lt;property id=&quot;20307&quot; value=&quot;770&quot;/&gt;&lt;/object&gt;&lt;object type=&quot;3&quot; unique_id=&quot;10116&quot;&gt;&lt;property id=&quot;20148&quot; value=&quot;5&quot;/&gt;&lt;property id=&quot;20300&quot; value=&quot;Slide 114&quot;/&gt;&lt;property id=&quot;20307&quot; value=&quot;754&quot;/&gt;&lt;/object&gt;&lt;object type=&quot;3&quot; unique_id=&quot;10117&quot;&gt;&lt;property id=&quot;20148&quot; value=&quot;5&quot;/&gt;&lt;property id=&quot;20300&quot; value=&quot;Slide 115&quot;/&gt;&lt;property id=&quot;20307&quot; value=&quot;755&quot;/&gt;&lt;/object&gt;&lt;object type=&quot;3&quot; unique_id=&quot;10118&quot;&gt;&lt;property id=&quot;20148&quot; value=&quot;5&quot;/&gt;&lt;property id=&quot;20300&quot; value=&quot;Slide 116&quot;/&gt;&lt;property id=&quot;20307&quot; value=&quot;756&quot;/&gt;&lt;/object&gt;&lt;object type=&quot;3&quot; unique_id=&quot;10119&quot;&gt;&lt;property id=&quot;20148&quot; value=&quot;5&quot;/&gt;&lt;property id=&quot;20300&quot; value=&quot;Slide 117&quot;/&gt;&lt;property id=&quot;20307&quot; value=&quot;757&quot;/&gt;&lt;/object&gt;&lt;object type=&quot;3&quot; unique_id=&quot;10120&quot;&gt;&lt;property id=&quot;20148&quot; value=&quot;5&quot;/&gt;&lt;property id=&quot;20300&quot; value=&quot;Slide 118&quot;/&gt;&lt;property id=&quot;20307&quot; value=&quot;758&quot;/&gt;&lt;/object&gt;&lt;object type=&quot;3&quot; unique_id=&quot;10121&quot;&gt;&lt;property id=&quot;20148&quot; value=&quot;5&quot;/&gt;&lt;property id=&quot;20300&quot; value=&quot;Slide 119&quot;/&gt;&lt;property id=&quot;20307&quot; value=&quot;759&quot;/&gt;&lt;/object&gt;&lt;object type=&quot;3&quot; unique_id=&quot;10122&quot;&gt;&lt;property id=&quot;20148&quot; value=&quot;5&quot;/&gt;&lt;property id=&quot;20300&quot; value=&quot;Slide 120&quot;/&gt;&lt;property id=&quot;20307&quot; value=&quot;760&quot;/&gt;&lt;/object&gt;&lt;object type=&quot;3&quot; unique_id=&quot;10123&quot;&gt;&lt;property id=&quot;20148&quot; value=&quot;5&quot;/&gt;&lt;property id=&quot;20300&quot; value=&quot;Slide 121&quot;/&gt;&lt;property id=&quot;20307&quot; value=&quot;761&quot;/&gt;&lt;/object&gt;&lt;object type=&quot;3&quot; unique_id=&quot;10124&quot;&gt;&lt;property id=&quot;20148&quot; value=&quot;5&quot;/&gt;&lt;property id=&quot;20300&quot; value=&quot;Slide 122 - &amp;quot;Life with the matrix&amp;quot;&quot;/&gt;&lt;property id=&quot;20307&quot; value=&quot;539&quot;/&gt;&lt;/object&gt;&lt;object type=&quot;3&quot; unique_id=&quot;10125&quot;&gt;&lt;property id=&quot;20148&quot; value=&quot;5&quot;/&gt;&lt;property id=&quot;20300&quot; value=&quot;Slide 123 - &amp;quot;Therapeutic relationship&amp;quot;&quot;/&gt;&lt;property id=&quot;20307&quot; value=&quot;486&quot;/&gt;&lt;/object&gt;&lt;object type=&quot;3&quot; unique_id=&quot;10126&quot;&gt;&lt;property id=&quot;20148&quot; value=&quot;5&quot;/&gt;&lt;property id=&quot;20300&quot; value=&quot;Slide 124 - &amp;quot;Act: informed consent&amp;quot;&quot;/&gt;&lt;property id=&quot;20307&quot; value=&quot;335&quot;/&gt;&lt;/object&gt;&lt;object type=&quot;3&quot; unique_id=&quot;10127&quot;&gt;&lt;property id=&quot;20148&quot; value=&quot;5&quot;/&gt;&lt;property id=&quot;20300&quot; value=&quot;Slide 125 - &amp;quot;ACT: Informed Consent&amp;quot;&quot;/&gt;&lt;property id=&quot;20307&quot; value=&quot;631&quot;/&gt;&lt;/object&gt;&lt;object type=&quot;3&quot; unique_id=&quot;10128&quot;&gt;&lt;property id=&quot;20148&quot; value=&quot;5&quot;/&gt;&lt;property id=&quot;20300&quot; value=&quot;Slide 126 - &amp;quot;Act: goal collaboration&amp;quot;&quot;/&gt;&lt;property id=&quot;20307&quot; value=&quot;336&quot;/&gt;&lt;/object&gt;&lt;object type=&quot;3&quot; unique_id=&quot;10129&quot;&gt;&lt;property id=&quot;20148&quot; value=&quot;5&quot;/&gt;&lt;property id=&quot;20300&quot; value=&quot;Slide 127 - &amp;quot;Assessment&amp;quot;&quot;/&gt;&lt;property id=&quot;20307&quot; value=&quot;661&quot;/&gt;&lt;/object&gt;&lt;object type=&quot;3&quot; unique_id=&quot;10130&quot;&gt;&lt;property id=&quot;20148&quot; value=&quot;5&quot;/&gt;&lt;property id=&quot;20300&quot; value=&quot;Slide 128 - &amp;quot;Therapeutic stance: ten tips&amp;quot;&quot;/&gt;&lt;property id=&quot;20307&quot; value=&quot;312&quot;/&gt;&lt;/object&gt;&lt;object type=&quot;3&quot; unique_id=&quot;10131&quot;&gt;&lt;property id=&quot;20148&quot; value=&quot;5&quot;/&gt;&lt;property id=&quot;20300&quot; value=&quot;Slide 129 - &amp;quot;Therapeutic stance: ten tips&amp;quot;&quot;/&gt;&lt;property id=&quot;20307&quot; value=&quot;348&quot;/&gt;&lt;/object&gt;&lt;object type=&quot;3&quot; unique_id=&quot;10132&quot;&gt;&lt;property id=&quot;20148&quot; value=&quot;5&quot;/&gt;&lt;property id=&quot;20300&quot; value=&quot;Slide 130 - &amp;quot;Therapeutic stance: ten tips&amp;quot;&quot;/&gt;&lt;property id=&quot;20307&quot; value=&quot;344&quot;/&gt;&lt;/object&gt;&lt;object type=&quot;3&quot; unique_id=&quot;10133&quot;&gt;&lt;property id=&quot;20148&quot; value=&quot;5&quot;/&gt;&lt;property id=&quot;20300&quot; value=&quot;Slide 131 - &amp;quot;Therapeutic stance: ten tips&amp;quot;&quot;/&gt;&lt;property id=&quot;20307&quot; value=&quot;346&quot;/&gt;&lt;/object&gt;&lt;object type=&quot;3&quot; unique_id=&quot;10134&quot;&gt;&lt;property id=&quot;20148&quot; value=&quot;5&quot;/&gt;&lt;property id=&quot;20300&quot; value=&quot;Slide 132 - &amp;quot;Therapeutic stance: ten tips&amp;quot;&quot;/&gt;&lt;property id=&quot;20307&quot; value=&quot;485&quot;/&gt;&lt;/object&gt;&lt;object type=&quot;3&quot; unique_id=&quot;10135&quot;&gt;&lt;property id=&quot;20148&quot; value=&quot;5&quot;/&gt;&lt;property id=&quot;20300&quot; value=&quot;Slide 133 - &amp;quot;Therapeutic stance: Ten Tips&amp;quot;&quot;/&gt;&lt;property id=&quot;20307&quot; value=&quot;345&quot;/&gt;&lt;/object&gt;&lt;object type=&quot;3&quot; unique_id=&quot;10136&quot;&gt;&lt;property id=&quot;20148&quot; value=&quot;5&quot;/&gt;&lt;property id=&quot;20300&quot; value=&quot;Slide 134 - &amp;quot;Therapeutic relationship&amp;quot;&quot;/&gt;&lt;property id=&quot;20307&quot; value=&quot;338&quot;/&gt;&lt;/object&gt;&lt;object type=&quot;3&quot; unique_id=&quot;10137&quot;&gt;&lt;property id=&quot;20148&quot; value=&quot;5&quot;/&gt;&lt;property id=&quot;20300&quot; value=&quot;Slide 135&quot;/&gt;&lt;property id=&quot;20307&quot; value=&quot;561&quot;/&gt;&lt;/object&gt;&lt;object type=&quot;3&quot; unique_id=&quot;10138&quot;&gt;&lt;property id=&quot;20148&quot; value=&quot;5&quot;/&gt;&lt;property id=&quot;20300&quot; value=&quot;Slide 136 - &amp;quot;Validate and Evoke&amp;quot;&quot;/&gt;&lt;property id=&quot;20307&quot; value=&quot;731&quot;/&gt;&lt;/object&gt;&lt;object type=&quot;3&quot; unique_id=&quot;10139&quot;&gt;&lt;property id=&quot;20148&quot; value=&quot;5&quot;/&gt;&lt;property id=&quot;20300&quot; value=&quot;Slide 137 - &amp;quot;Reinforcement matters&amp;quot;&quot;/&gt;&lt;property id=&quot;20307&quot; value=&quot;453&quot;/&gt;&lt;/object&gt;&lt;object type=&quot;3&quot; unique_id=&quot;10140&quot;&gt;&lt;property id=&quot;20148&quot; value=&quot;5&quot;/&gt;&lt;property id=&quot;20300&quot; value=&quot;Slide 138 - &amp;quot;Takeaway: Six Magic act Tricks&amp;quot;&quot;/&gt;&lt;property id=&quot;20307&quot; value=&quot;464&quot;/&gt;&lt;/object&gt;&lt;/object&gt;&lt;object type=&quot;8&quot; unique_id=&quot;10280&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Lucida Sans Unicode"/>
        <a:ea typeface=""/>
        <a:cs typeface=""/>
      </a:majorFont>
      <a:minorFont>
        <a:latin typeface="Lucida Sans Unicode"/>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380162</TotalTime>
  <Words>7547</Words>
  <Application>Microsoft Office PowerPoint</Application>
  <PresentationFormat>On-screen Show (4:3)</PresentationFormat>
  <Paragraphs>1175</Paragraphs>
  <Slides>138</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138</vt:i4>
      </vt:variant>
    </vt:vector>
  </HeadingPairs>
  <TitlesOfParts>
    <vt:vector size="143" baseType="lpstr">
      <vt:lpstr>Arial</vt:lpstr>
      <vt:lpstr>Calibri</vt:lpstr>
      <vt:lpstr>Lucida Sans</vt:lpstr>
      <vt:lpstr>Lucida Sans Unicode</vt:lpstr>
      <vt:lpstr>Damask</vt:lpstr>
      <vt:lpstr>ACT I Workshop two-Day Introduction to acceptance and commitment therapy</vt:lpstr>
      <vt:lpstr>Act roots</vt:lpstr>
      <vt:lpstr>ACT is like driving a car</vt:lpstr>
      <vt:lpstr>Contextual behavioral science</vt:lpstr>
      <vt:lpstr>Act Philosophy: fC</vt:lpstr>
      <vt:lpstr>function over form</vt:lpstr>
      <vt:lpstr>Philosophy of FC</vt:lpstr>
      <vt:lpstr>Context over content</vt:lpstr>
      <vt:lpstr>Goal of fc</vt:lpstr>
      <vt:lpstr>workability</vt:lpstr>
      <vt:lpstr>Act Technology: aba</vt:lpstr>
      <vt:lpstr>Abc Analysis</vt:lpstr>
      <vt:lpstr>Reinforcing Consequences</vt:lpstr>
      <vt:lpstr>Behavior under aversive control</vt:lpstr>
      <vt:lpstr>Behavior under appetitive control</vt:lpstr>
      <vt:lpstr>Not so Dichotomous</vt:lpstr>
      <vt:lpstr>What About Punishment?</vt:lpstr>
      <vt:lpstr>Aims of abc Analysis</vt:lpstr>
      <vt:lpstr>ACT theory: RFT</vt:lpstr>
      <vt:lpstr>RFT: Made Simple</vt:lpstr>
      <vt:lpstr>Types of relational frames</vt:lpstr>
      <vt:lpstr>Intrinsic vs Symbolic relations</vt:lpstr>
      <vt:lpstr>trained vs derived relations</vt:lpstr>
      <vt:lpstr>Deriving Relations of ‘Self’</vt:lpstr>
      <vt:lpstr>properties of rft</vt:lpstr>
      <vt:lpstr>RFT: mutual entailment</vt:lpstr>
      <vt:lpstr>Rft: combinatorial entailment</vt:lpstr>
      <vt:lpstr>PowerPoint Presentation</vt:lpstr>
      <vt:lpstr>PowerPoint Presentation</vt:lpstr>
      <vt:lpstr>PowerPoint Presentation</vt:lpstr>
      <vt:lpstr>Deriving and Following Rules</vt:lpstr>
      <vt:lpstr>Human Language: double-edged sword</vt:lpstr>
      <vt:lpstr>Problem-Solving in ACT</vt:lpstr>
      <vt:lpstr>Transforming function in ACT</vt:lpstr>
      <vt:lpstr>AcT: Simply Put</vt:lpstr>
      <vt:lpstr>ACT: Technically Speaking</vt:lpstr>
      <vt:lpstr>Waves of Behavioral Therapy</vt:lpstr>
      <vt:lpstr>Contextual Behavioral Approach</vt:lpstr>
      <vt:lpstr>ACT Training Model</vt:lpstr>
      <vt:lpstr>Psychological inflexibility</vt:lpstr>
      <vt:lpstr>PowerPoint Presentation</vt:lpstr>
      <vt:lpstr>Psychological inflexibility</vt:lpstr>
      <vt:lpstr>Inflexibility: fusion</vt:lpstr>
      <vt:lpstr>Fusion: Topography vs Function</vt:lpstr>
      <vt:lpstr>Attachment to the conceptualized self</vt:lpstr>
      <vt:lpstr>Inflexibility: Avoidance</vt:lpstr>
      <vt:lpstr>Avoidance: function</vt:lpstr>
      <vt:lpstr>Avoidance: target</vt:lpstr>
      <vt:lpstr>Connect the dots</vt:lpstr>
      <vt:lpstr>Avoidance: common consequences</vt:lpstr>
      <vt:lpstr>Disconnected from values</vt:lpstr>
      <vt:lpstr>Ineffective action</vt:lpstr>
      <vt:lpstr>Creative hopelessness</vt:lpstr>
      <vt:lpstr>Creative hopelessness</vt:lpstr>
      <vt:lpstr>Creative hopelessness</vt:lpstr>
      <vt:lpstr>Creative hopelessness</vt:lpstr>
      <vt:lpstr>Creative hopelessness: metaphors</vt:lpstr>
      <vt:lpstr>METAPHORS IN ACT</vt:lpstr>
      <vt:lpstr>QuickSand Metaphor</vt:lpstr>
      <vt:lpstr>Creative Hopelessness: Made Simple</vt:lpstr>
      <vt:lpstr>psychological flexibility</vt:lpstr>
      <vt:lpstr>PowerPoint Presentation</vt:lpstr>
      <vt:lpstr>act: Broadly Applicable</vt:lpstr>
      <vt:lpstr>Act evidence base</vt:lpstr>
      <vt:lpstr>ACT Mediational evidence</vt:lpstr>
      <vt:lpstr>Contact with present moment</vt:lpstr>
      <vt:lpstr>Contact with present moment: steps</vt:lpstr>
      <vt:lpstr>Contact with present moment: Clinical Applications</vt:lpstr>
      <vt:lpstr>Self-as-context: the observing self</vt:lpstr>
      <vt:lpstr>Self-as-context: Flexible perspective taking</vt:lpstr>
      <vt:lpstr>Contacting Self-as-context</vt:lpstr>
      <vt:lpstr>Self-as-context: clinical applications</vt:lpstr>
      <vt:lpstr>defusion</vt:lpstr>
      <vt:lpstr>Two paths of defusion</vt:lpstr>
      <vt:lpstr>Defusion: Distancing</vt:lpstr>
      <vt:lpstr>Distancing Interventions</vt:lpstr>
      <vt:lpstr>Defusion: deliteralizing</vt:lpstr>
      <vt:lpstr>Defusion: clinical applications</vt:lpstr>
      <vt:lpstr>Helpful questions for unhelpful thoughts</vt:lpstr>
      <vt:lpstr>Cognitive restructuring vs defusion</vt:lpstr>
      <vt:lpstr>acceptance</vt:lpstr>
      <vt:lpstr>Tolerance Vs Acceptance</vt:lpstr>
      <vt:lpstr>Mindful Acceptance</vt:lpstr>
      <vt:lpstr>Expansion</vt:lpstr>
      <vt:lpstr>Acceptance: clinical applications</vt:lpstr>
      <vt:lpstr>A meaningful life: RFT/ACT perspective</vt:lpstr>
      <vt:lpstr>Values</vt:lpstr>
      <vt:lpstr>Values vs goals</vt:lpstr>
      <vt:lpstr>Values Exploration</vt:lpstr>
      <vt:lpstr>Values Construction</vt:lpstr>
      <vt:lpstr>Values mapping</vt:lpstr>
      <vt:lpstr>Values: clinical applications</vt:lpstr>
      <vt:lpstr>Values and Vulnerabilities</vt:lpstr>
      <vt:lpstr>Committed Action</vt:lpstr>
      <vt:lpstr>committed action: Hierarchical framing</vt:lpstr>
      <vt:lpstr>Committed action: goal-setting</vt:lpstr>
      <vt:lpstr>Committed Action: clinical applications</vt:lpstr>
      <vt:lpstr>PowerPoint Presentation</vt:lpstr>
      <vt:lpstr>Hexaflex exercises</vt:lpstr>
      <vt:lpstr>Where’s the compassion?</vt:lpstr>
      <vt:lpstr>(Self-)compassion: Elements from ACT perspective</vt:lpstr>
      <vt:lpstr>Compassion for younger you</vt:lpstr>
      <vt:lpstr>ACT Matrix Overview</vt:lpstr>
      <vt:lpstr>PowerPoint Presentation</vt:lpstr>
      <vt:lpstr>PowerPoint Presentation</vt:lpstr>
      <vt:lpstr>PowerPoint Presentation</vt:lpstr>
      <vt:lpstr>PowerPoint Presentation</vt:lpstr>
      <vt:lpstr>Workability questions: away</vt:lpstr>
      <vt:lpstr>Workability questions: toward</vt:lpstr>
      <vt:lpstr>Case presentation</vt:lpstr>
      <vt:lpstr>PowerPoint Presentation</vt:lpstr>
      <vt:lpstr>PowerPoint Presentation</vt:lpstr>
      <vt:lpstr>ACT Matrix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with the matrix</vt:lpstr>
      <vt:lpstr>Therapeutic relationship</vt:lpstr>
      <vt:lpstr>Act: informed consent</vt:lpstr>
      <vt:lpstr>ACT: Informed Consent</vt:lpstr>
      <vt:lpstr>Act: goal collaboration</vt:lpstr>
      <vt:lpstr>Assessment</vt:lpstr>
      <vt:lpstr>Therapeutic stance: ten tips</vt:lpstr>
      <vt:lpstr>Therapeutic stance: ten tips</vt:lpstr>
      <vt:lpstr>Therapeutic stance: ten tips</vt:lpstr>
      <vt:lpstr>Therapeutic stance: ten tips</vt:lpstr>
      <vt:lpstr>Therapeutic stance: ten tips</vt:lpstr>
      <vt:lpstr>Therapeutic stance: Ten Tips</vt:lpstr>
      <vt:lpstr>Therapeutic relationship</vt:lpstr>
      <vt:lpstr>PowerPoint Presentation</vt:lpstr>
      <vt:lpstr>Validate and Evoke</vt:lpstr>
      <vt:lpstr>Reinforcement matters</vt:lpstr>
      <vt:lpstr>Takeaway: Six Magic act Tricks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ACT</dc:title>
  <dc:creator>Louis Lasprugato</dc:creator>
  <cp:lastModifiedBy>Courtney Kendler</cp:lastModifiedBy>
  <cp:revision>1356</cp:revision>
  <dcterms:created xsi:type="dcterms:W3CDTF">2016-12-09T04:29:38Z</dcterms:created>
  <dcterms:modified xsi:type="dcterms:W3CDTF">2019-03-14T20:54:28Z</dcterms:modified>
</cp:coreProperties>
</file>